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256" r:id="rId2"/>
    <p:sldId id="352" r:id="rId3"/>
    <p:sldId id="354" r:id="rId4"/>
    <p:sldId id="355" r:id="rId5"/>
    <p:sldId id="364" r:id="rId6"/>
    <p:sldId id="338" r:id="rId7"/>
    <p:sldId id="339" r:id="rId8"/>
    <p:sldId id="324" r:id="rId9"/>
    <p:sldId id="264" r:id="rId10"/>
    <p:sldId id="328" r:id="rId11"/>
    <p:sldId id="327" r:id="rId12"/>
    <p:sldId id="329" r:id="rId13"/>
    <p:sldId id="333" r:id="rId14"/>
    <p:sldId id="331" r:id="rId15"/>
    <p:sldId id="334" r:id="rId16"/>
    <p:sldId id="335" r:id="rId17"/>
    <p:sldId id="336" r:id="rId18"/>
    <p:sldId id="337" r:id="rId19"/>
    <p:sldId id="342" r:id="rId20"/>
    <p:sldId id="341" r:id="rId21"/>
    <p:sldId id="344" r:id="rId22"/>
    <p:sldId id="345" r:id="rId23"/>
    <p:sldId id="346" r:id="rId24"/>
    <p:sldId id="347" r:id="rId25"/>
    <p:sldId id="350" r:id="rId26"/>
    <p:sldId id="349" r:id="rId27"/>
    <p:sldId id="348" r:id="rId28"/>
    <p:sldId id="351" r:id="rId29"/>
    <p:sldId id="357" r:id="rId30"/>
    <p:sldId id="366" r:id="rId31"/>
    <p:sldId id="367" r:id="rId32"/>
    <p:sldId id="365" r:id="rId33"/>
    <p:sldId id="370" r:id="rId34"/>
    <p:sldId id="358" r:id="rId35"/>
    <p:sldId id="360" r:id="rId36"/>
    <p:sldId id="361" r:id="rId37"/>
    <p:sldId id="362" r:id="rId38"/>
    <p:sldId id="368" r:id="rId39"/>
    <p:sldId id="369"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507" autoAdjust="0"/>
    <p:restoredTop sz="94580" autoAdjust="0"/>
  </p:normalViewPr>
  <p:slideViewPr>
    <p:cSldViewPr snapToGrid="0">
      <p:cViewPr varScale="1">
        <p:scale>
          <a:sx n="118" d="100"/>
          <a:sy n="118" d="100"/>
        </p:scale>
        <p:origin x="552" y="8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457C2F-0C28-4423-AC2A-7F9CAEB7EADE}" type="datetimeFigureOut">
              <a:rPr lang="en-US" smtClean="0"/>
              <a:t>3/29/2017</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F7285E-305D-4CA5-B61D-2F51522A72E3}" type="slidenum">
              <a:rPr lang="en-US" smtClean="0"/>
              <a:t>‹#›</a:t>
            </a:fld>
            <a:endParaRPr lang="en-US" dirty="0"/>
          </a:p>
        </p:txBody>
      </p:sp>
    </p:spTree>
    <p:extLst>
      <p:ext uri="{BB962C8B-B14F-4D97-AF65-F5344CB8AC3E}">
        <p14:creationId xmlns:p14="http://schemas.microsoft.com/office/powerpoint/2010/main" val="1514137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91C795C-F150-47BF-B9B6-1E8760CA8CB3}" type="datetimeFigureOut">
              <a:rPr lang="en-US" smtClean="0"/>
              <a:t>3/29/2017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3126D0-9543-4FFF-97E2-9B19B0F91424}" type="slidenum">
              <a:rPr lang="en-US" smtClean="0"/>
              <a:t>‹#›</a:t>
            </a:fld>
            <a:endParaRPr lang="en-US" dirty="0"/>
          </a:p>
        </p:txBody>
      </p:sp>
    </p:spTree>
    <p:extLst>
      <p:ext uri="{BB962C8B-B14F-4D97-AF65-F5344CB8AC3E}">
        <p14:creationId xmlns:p14="http://schemas.microsoft.com/office/powerpoint/2010/main" val="2818465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91C795C-F150-47BF-B9B6-1E8760CA8CB3}" type="datetimeFigureOut">
              <a:rPr lang="en-US" smtClean="0"/>
              <a:t>3/29/2017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3126D0-9543-4FFF-97E2-9B19B0F91424}" type="slidenum">
              <a:rPr lang="en-US" smtClean="0"/>
              <a:t>‹#›</a:t>
            </a:fld>
            <a:endParaRPr lang="en-US" dirty="0"/>
          </a:p>
        </p:txBody>
      </p:sp>
    </p:spTree>
    <p:extLst>
      <p:ext uri="{BB962C8B-B14F-4D97-AF65-F5344CB8AC3E}">
        <p14:creationId xmlns:p14="http://schemas.microsoft.com/office/powerpoint/2010/main" val="444277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1C795C-F150-47BF-B9B6-1E8760CA8CB3}" type="datetimeFigureOut">
              <a:rPr lang="en-US" smtClean="0"/>
              <a:t>3/29/2017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3126D0-9543-4FFF-97E2-9B19B0F91424}" type="slidenum">
              <a:rPr lang="en-US" smtClean="0"/>
              <a:t>‹#›</a:t>
            </a:fld>
            <a:endParaRPr lang="en-US" dirty="0"/>
          </a:p>
        </p:txBody>
      </p:sp>
    </p:spTree>
    <p:extLst>
      <p:ext uri="{BB962C8B-B14F-4D97-AF65-F5344CB8AC3E}">
        <p14:creationId xmlns:p14="http://schemas.microsoft.com/office/powerpoint/2010/main" val="3548121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91C795C-F150-47BF-B9B6-1E8760CA8CB3}" type="datetimeFigureOut">
              <a:rPr lang="en-US" smtClean="0"/>
              <a:t>3/29/2017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3126D0-9543-4FFF-97E2-9B19B0F91424}" type="slidenum">
              <a:rPr lang="en-US" smtClean="0"/>
              <a:t>‹#›</a:t>
            </a:fld>
            <a:endParaRPr lang="en-US" dirty="0"/>
          </a:p>
        </p:txBody>
      </p:sp>
    </p:spTree>
    <p:extLst>
      <p:ext uri="{BB962C8B-B14F-4D97-AF65-F5344CB8AC3E}">
        <p14:creationId xmlns:p14="http://schemas.microsoft.com/office/powerpoint/2010/main" val="2497803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91C795C-F150-47BF-B9B6-1E8760CA8CB3}" type="datetimeFigureOut">
              <a:rPr lang="en-US" smtClean="0"/>
              <a:t>3/29/2017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23126D0-9543-4FFF-97E2-9B19B0F91424}" type="slidenum">
              <a:rPr lang="en-US" smtClean="0"/>
              <a:t>‹#›</a:t>
            </a:fld>
            <a:endParaRPr lang="en-US" dirty="0"/>
          </a:p>
        </p:txBody>
      </p:sp>
    </p:spTree>
    <p:extLst>
      <p:ext uri="{BB962C8B-B14F-4D97-AF65-F5344CB8AC3E}">
        <p14:creationId xmlns:p14="http://schemas.microsoft.com/office/powerpoint/2010/main" val="2401326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91C795C-F150-47BF-B9B6-1E8760CA8CB3}" type="datetimeFigureOut">
              <a:rPr lang="en-US" smtClean="0"/>
              <a:t>3/29/2017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23126D0-9543-4FFF-97E2-9B19B0F91424}" type="slidenum">
              <a:rPr lang="en-US" smtClean="0"/>
              <a:t>‹#›</a:t>
            </a:fld>
            <a:endParaRPr lang="en-US" dirty="0"/>
          </a:p>
        </p:txBody>
      </p:sp>
    </p:spTree>
    <p:extLst>
      <p:ext uri="{BB962C8B-B14F-4D97-AF65-F5344CB8AC3E}">
        <p14:creationId xmlns:p14="http://schemas.microsoft.com/office/powerpoint/2010/main" val="1286975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1C795C-F150-47BF-B9B6-1E8760CA8CB3}" type="datetimeFigureOut">
              <a:rPr lang="en-US" smtClean="0"/>
              <a:t>3/29/2017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23126D0-9543-4FFF-97E2-9B19B0F91424}" type="slidenum">
              <a:rPr lang="en-US" smtClean="0"/>
              <a:t>‹#›</a:t>
            </a:fld>
            <a:endParaRPr lang="en-US" dirty="0"/>
          </a:p>
        </p:txBody>
      </p:sp>
    </p:spTree>
    <p:extLst>
      <p:ext uri="{BB962C8B-B14F-4D97-AF65-F5344CB8AC3E}">
        <p14:creationId xmlns:p14="http://schemas.microsoft.com/office/powerpoint/2010/main" val="500750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1C795C-F150-47BF-B9B6-1E8760CA8CB3}" type="datetimeFigureOut">
              <a:rPr lang="en-US" smtClean="0"/>
              <a:t>3/29/2017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3126D0-9543-4FFF-97E2-9B19B0F91424}" type="slidenum">
              <a:rPr lang="en-US" smtClean="0"/>
              <a:t>‹#›</a:t>
            </a:fld>
            <a:endParaRPr lang="en-US" dirty="0"/>
          </a:p>
        </p:txBody>
      </p:sp>
    </p:spTree>
    <p:extLst>
      <p:ext uri="{BB962C8B-B14F-4D97-AF65-F5344CB8AC3E}">
        <p14:creationId xmlns:p14="http://schemas.microsoft.com/office/powerpoint/2010/main" val="139438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1C795C-F150-47BF-B9B6-1E8760CA8CB3}" type="datetimeFigureOut">
              <a:rPr lang="en-US" smtClean="0"/>
              <a:t>3/29/2017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3126D0-9543-4FFF-97E2-9B19B0F91424}" type="slidenum">
              <a:rPr lang="en-US" smtClean="0"/>
              <a:t>‹#›</a:t>
            </a:fld>
            <a:endParaRPr lang="en-US" dirty="0"/>
          </a:p>
        </p:txBody>
      </p:sp>
    </p:spTree>
    <p:extLst>
      <p:ext uri="{BB962C8B-B14F-4D97-AF65-F5344CB8AC3E}">
        <p14:creationId xmlns:p14="http://schemas.microsoft.com/office/powerpoint/2010/main" val="398263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91C795C-F150-47BF-B9B6-1E8760CA8CB3}" type="datetimeFigureOut">
              <a:rPr lang="en-US" smtClean="0"/>
              <a:t>3/29/2017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3126D0-9543-4FFF-97E2-9B19B0F91424}" type="slidenum">
              <a:rPr lang="en-US" smtClean="0"/>
              <a:t>‹#›</a:t>
            </a:fld>
            <a:endParaRPr lang="en-US" dirty="0"/>
          </a:p>
        </p:txBody>
      </p:sp>
    </p:spTree>
    <p:extLst>
      <p:ext uri="{BB962C8B-B14F-4D97-AF65-F5344CB8AC3E}">
        <p14:creationId xmlns:p14="http://schemas.microsoft.com/office/powerpoint/2010/main" val="4180579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91C795C-F150-47BF-B9B6-1E8760CA8CB3}" type="datetimeFigureOut">
              <a:rPr lang="en-US" smtClean="0"/>
              <a:t>3/29/2017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3126D0-9543-4FFF-97E2-9B19B0F91424}" type="slidenum">
              <a:rPr lang="en-US" smtClean="0"/>
              <a:t>‹#›</a:t>
            </a:fld>
            <a:endParaRPr lang="en-US" dirty="0"/>
          </a:p>
        </p:txBody>
      </p:sp>
    </p:spTree>
    <p:extLst>
      <p:ext uri="{BB962C8B-B14F-4D97-AF65-F5344CB8AC3E}">
        <p14:creationId xmlns:p14="http://schemas.microsoft.com/office/powerpoint/2010/main" val="1301689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1C795C-F150-47BF-B9B6-1E8760CA8CB3}" type="datetimeFigureOut">
              <a:rPr lang="en-US" smtClean="0"/>
              <a:t>3/29/2017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3126D0-9543-4FFF-97E2-9B19B0F91424}" type="slidenum">
              <a:rPr lang="en-US" smtClean="0"/>
              <a:t>‹#›</a:t>
            </a:fld>
            <a:endParaRPr lang="en-US" dirty="0"/>
          </a:p>
        </p:txBody>
      </p:sp>
    </p:spTree>
    <p:extLst>
      <p:ext uri="{BB962C8B-B14F-4D97-AF65-F5344CB8AC3E}">
        <p14:creationId xmlns:p14="http://schemas.microsoft.com/office/powerpoint/2010/main" val="10952664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2.t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ti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7.xml"/><Relationship Id="rId4" Type="http://schemas.openxmlformats.org/officeDocument/2006/relationships/image" Target="../media/image26.jpg"/></Relationships>
</file>

<file path=ppt/slides/_rels/slide2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 Id="rId4" Type="http://schemas.openxmlformats.org/officeDocument/2006/relationships/image" Target="../media/image30.jpg"/></Relationships>
</file>

<file path=ppt/slides/_rels/slide2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7.xml"/><Relationship Id="rId5" Type="http://schemas.openxmlformats.org/officeDocument/2006/relationships/image" Target="../media/image40.jpg"/><Relationship Id="rId4" Type="http://schemas.openxmlformats.org/officeDocument/2006/relationships/image" Target="../media/image39.jpg"/></Relationships>
</file>

<file path=ppt/slides/_rels/slide3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7.xml"/><Relationship Id="rId5" Type="http://schemas.openxmlformats.org/officeDocument/2006/relationships/image" Target="../media/image44.jpg"/><Relationship Id="rId4" Type="http://schemas.openxmlformats.org/officeDocument/2006/relationships/image" Target="../media/image4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uboatarchive.net/" TargetMode="External"/><Relationship Id="rId2" Type="http://schemas.openxmlformats.org/officeDocument/2006/relationships/image" Target="../media/image53.jpg"/><Relationship Id="rId1" Type="http://schemas.openxmlformats.org/officeDocument/2006/relationships/slideLayout" Target="../slideLayouts/slideLayout7.xml"/><Relationship Id="rId4" Type="http://schemas.openxmlformats.org/officeDocument/2006/relationships/hyperlink" Target="http://uboatarchive.net/Presentations/Presentations.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6619" y="233923"/>
            <a:ext cx="7650018" cy="815578"/>
          </a:xfrm>
        </p:spPr>
        <p:txBody>
          <a:bodyPr>
            <a:normAutofit/>
          </a:bodyPr>
          <a:lstStyle/>
          <a:p>
            <a:r>
              <a:rPr lang="en-US" sz="4800" dirty="0" smtClean="0"/>
              <a:t>U-boat Prisoner Interrogation</a:t>
            </a:r>
            <a:endParaRPr lang="en-US" sz="4800" dirty="0"/>
          </a:p>
        </p:txBody>
      </p:sp>
      <p:sp>
        <p:nvSpPr>
          <p:cNvPr id="3" name="Subtitle 2"/>
          <p:cNvSpPr>
            <a:spLocks noGrp="1"/>
          </p:cNvSpPr>
          <p:nvPr>
            <p:ph type="subTitle" idx="1"/>
          </p:nvPr>
        </p:nvSpPr>
        <p:spPr>
          <a:xfrm>
            <a:off x="1448378" y="1113288"/>
            <a:ext cx="6154882" cy="432197"/>
          </a:xfrm>
        </p:spPr>
        <p:txBody>
          <a:bodyPr>
            <a:noAutofit/>
          </a:bodyPr>
          <a:lstStyle/>
          <a:p>
            <a:r>
              <a:rPr lang="en-US" sz="2800" dirty="0" smtClean="0"/>
              <a:t>Handling – Screening - Interrogation</a:t>
            </a:r>
            <a:endParaRPr lang="en-US" sz="2800" dirty="0"/>
          </a:p>
        </p:txBody>
      </p:sp>
      <p:sp>
        <p:nvSpPr>
          <p:cNvPr id="4" name="TextBox 3"/>
          <p:cNvSpPr txBox="1"/>
          <p:nvPr/>
        </p:nvSpPr>
        <p:spPr>
          <a:xfrm>
            <a:off x="1924662" y="6081068"/>
            <a:ext cx="5202314" cy="646331"/>
          </a:xfrm>
          <a:prstGeom prst="rect">
            <a:avLst/>
          </a:prstGeom>
          <a:noFill/>
        </p:spPr>
        <p:txBody>
          <a:bodyPr wrap="square" rtlCol="0">
            <a:spAutoFit/>
          </a:bodyPr>
          <a:lstStyle/>
          <a:p>
            <a:pPr algn="ctr"/>
            <a:r>
              <a:rPr lang="en-US" dirty="0" smtClean="0"/>
              <a:t>Captain Jerry Mason, USN (ret.)</a:t>
            </a:r>
          </a:p>
          <a:p>
            <a:pPr algn="ctr"/>
            <a:r>
              <a:rPr lang="en-US" dirty="0" smtClean="0"/>
              <a:t>U-boat Archive Website    http</a:t>
            </a:r>
            <a:r>
              <a:rPr lang="en-US" dirty="0"/>
              <a:t>://</a:t>
            </a:r>
            <a:r>
              <a:rPr lang="en-US" dirty="0" smtClean="0"/>
              <a:t>uboatarchive.net</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8397" y="1738525"/>
            <a:ext cx="7067203" cy="4218237"/>
          </a:xfrm>
          <a:prstGeom prst="rect">
            <a:avLst/>
          </a:prstGeom>
        </p:spPr>
      </p:pic>
    </p:spTree>
    <p:extLst>
      <p:ext uri="{BB962C8B-B14F-4D97-AF65-F5344CB8AC3E}">
        <p14:creationId xmlns:p14="http://schemas.microsoft.com/office/powerpoint/2010/main" val="30346357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3472" y="1012220"/>
            <a:ext cx="8566208" cy="5509200"/>
          </a:xfrm>
          <a:prstGeom prst="rect">
            <a:avLst/>
          </a:prstGeom>
        </p:spPr>
        <p:txBody>
          <a:bodyPr wrap="square">
            <a:spAutoFit/>
          </a:bodyPr>
          <a:lstStyle/>
          <a:p>
            <a:r>
              <a:rPr lang="en-US" sz="1600" b="1" dirty="0" smtClean="0"/>
              <a:t>Article I:</a:t>
            </a:r>
            <a:r>
              <a:rPr lang="en-US" sz="1600" dirty="0" smtClean="0"/>
              <a:t>  I </a:t>
            </a:r>
            <a:r>
              <a:rPr lang="en-US" sz="1600" dirty="0"/>
              <a:t>am an American, fighting in the forces which guard my country and our way of life. I am prepared to give my life in their defense</a:t>
            </a:r>
            <a:r>
              <a:rPr lang="en-US" sz="1600" dirty="0" smtClean="0"/>
              <a:t>.</a:t>
            </a:r>
            <a:endParaRPr lang="en-US" sz="1600" dirty="0"/>
          </a:p>
          <a:p>
            <a:endParaRPr lang="en-US" sz="1600" dirty="0"/>
          </a:p>
          <a:p>
            <a:r>
              <a:rPr lang="en-US" sz="1600" b="1" dirty="0"/>
              <a:t>Article </a:t>
            </a:r>
            <a:r>
              <a:rPr lang="en-US" sz="1600" b="1" dirty="0" smtClean="0"/>
              <a:t>II:</a:t>
            </a:r>
            <a:r>
              <a:rPr lang="en-US" sz="1600" dirty="0" smtClean="0"/>
              <a:t>  I </a:t>
            </a:r>
            <a:r>
              <a:rPr lang="en-US" sz="1600" dirty="0"/>
              <a:t>will never surrender of my own free will. If in command, I will never surrender the members of my command while they still have the means to resist</a:t>
            </a:r>
            <a:r>
              <a:rPr lang="en-US" sz="1600" dirty="0" smtClean="0"/>
              <a:t>.</a:t>
            </a:r>
            <a:endParaRPr lang="en-US" sz="1600" dirty="0"/>
          </a:p>
          <a:p>
            <a:endParaRPr lang="en-US" sz="1600" dirty="0"/>
          </a:p>
          <a:p>
            <a:r>
              <a:rPr lang="en-US" sz="1600" b="1" dirty="0"/>
              <a:t>Article </a:t>
            </a:r>
            <a:r>
              <a:rPr lang="en-US" sz="1600" b="1" dirty="0" smtClean="0"/>
              <a:t>III: </a:t>
            </a:r>
            <a:r>
              <a:rPr lang="en-US" sz="1600" dirty="0" smtClean="0"/>
              <a:t> If </a:t>
            </a:r>
            <a:r>
              <a:rPr lang="en-US" sz="1600" dirty="0"/>
              <a:t>I am captured I will continue to resist by all means available. I will make every effort to escape and aid others to escape. I will accept neither parole nor special favors from the enemy</a:t>
            </a:r>
            <a:r>
              <a:rPr lang="en-US" sz="1600" dirty="0" smtClean="0"/>
              <a:t>.</a:t>
            </a:r>
            <a:endParaRPr lang="en-US" sz="1600" dirty="0"/>
          </a:p>
          <a:p>
            <a:endParaRPr lang="en-US" sz="1600" dirty="0"/>
          </a:p>
          <a:p>
            <a:r>
              <a:rPr lang="en-US" sz="1600" b="1" dirty="0"/>
              <a:t>Article </a:t>
            </a:r>
            <a:r>
              <a:rPr lang="en-US" sz="1600" b="1" dirty="0" smtClean="0"/>
              <a:t>IV:  </a:t>
            </a:r>
            <a:r>
              <a:rPr lang="en-US" sz="1600" dirty="0" smtClean="0"/>
              <a:t>If </a:t>
            </a:r>
            <a:r>
              <a:rPr lang="en-US" sz="1600" dirty="0"/>
              <a:t>I become a prisoner of war, I will keep faith with my fellow prisoners. I will give no information or take part in any action which might be harmful to my comrades. If I am senior, I will take command. If not, I will obey the lawful orders of those appointed over me and will back them up in every way</a:t>
            </a:r>
            <a:r>
              <a:rPr lang="en-US" sz="1600" dirty="0" smtClean="0"/>
              <a:t>.</a:t>
            </a:r>
            <a:endParaRPr lang="en-US" sz="1600" dirty="0"/>
          </a:p>
          <a:p>
            <a:endParaRPr lang="en-US" sz="1600" dirty="0"/>
          </a:p>
          <a:p>
            <a:r>
              <a:rPr lang="en-US" sz="1600" b="1" dirty="0"/>
              <a:t>Article </a:t>
            </a:r>
            <a:r>
              <a:rPr lang="en-US" sz="1600" b="1" dirty="0" smtClean="0"/>
              <a:t>V:  </a:t>
            </a:r>
            <a:r>
              <a:rPr lang="en-US" sz="1600" dirty="0" smtClean="0"/>
              <a:t>When </a:t>
            </a:r>
            <a:r>
              <a:rPr lang="en-US" sz="1600" dirty="0"/>
              <a:t>questioned, should I become a prisoner of war, I am required to give name, rank, service number and date of birth. I will evade answering further questions to the utmost of my ability. I will make no oral or written statements disloyal to my country and its allies or harmful to their cause</a:t>
            </a:r>
            <a:r>
              <a:rPr lang="en-US" sz="1600" dirty="0" smtClean="0"/>
              <a:t>.</a:t>
            </a:r>
            <a:endParaRPr lang="en-US" sz="1600" dirty="0"/>
          </a:p>
          <a:p>
            <a:endParaRPr lang="en-US" sz="1600" dirty="0"/>
          </a:p>
          <a:p>
            <a:r>
              <a:rPr lang="en-US" sz="1600" b="1" dirty="0"/>
              <a:t>Article </a:t>
            </a:r>
            <a:r>
              <a:rPr lang="en-US" sz="1600" b="1" dirty="0" smtClean="0"/>
              <a:t>VI:  </a:t>
            </a:r>
            <a:r>
              <a:rPr lang="en-US" sz="1600" dirty="0" smtClean="0"/>
              <a:t>I </a:t>
            </a:r>
            <a:r>
              <a:rPr lang="en-US" sz="1600" dirty="0"/>
              <a:t>will never forget that I am an American, fighting for freedom, responsible for my actions, and dedicated to the principles which made my country free. I will trust in my God and in the United States of America</a:t>
            </a:r>
            <a:r>
              <a:rPr lang="en-US" sz="1600" dirty="0" smtClean="0"/>
              <a:t>.</a:t>
            </a:r>
            <a:endParaRPr lang="en-US" sz="1600" dirty="0"/>
          </a:p>
        </p:txBody>
      </p:sp>
      <p:sp>
        <p:nvSpPr>
          <p:cNvPr id="4" name="Rectangle 3"/>
          <p:cNvSpPr/>
          <p:nvPr/>
        </p:nvSpPr>
        <p:spPr>
          <a:xfrm>
            <a:off x="111761" y="219553"/>
            <a:ext cx="8887342" cy="523220"/>
          </a:xfrm>
          <a:prstGeom prst="rect">
            <a:avLst/>
          </a:prstGeom>
        </p:spPr>
        <p:txBody>
          <a:bodyPr wrap="square">
            <a:spAutoFit/>
          </a:bodyPr>
          <a:lstStyle/>
          <a:p>
            <a:pPr algn="ctr"/>
            <a:r>
              <a:rPr lang="en-US" sz="2800" dirty="0" smtClean="0"/>
              <a:t>US POW Code of Conduct</a:t>
            </a:r>
            <a:endParaRPr lang="en-US" sz="2800" dirty="0"/>
          </a:p>
        </p:txBody>
      </p:sp>
    </p:spTree>
    <p:extLst>
      <p:ext uri="{BB962C8B-B14F-4D97-AF65-F5344CB8AC3E}">
        <p14:creationId xmlns:p14="http://schemas.microsoft.com/office/powerpoint/2010/main" val="37076396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8800" y="1022380"/>
            <a:ext cx="8392160" cy="4616648"/>
          </a:xfrm>
          <a:prstGeom prst="rect">
            <a:avLst/>
          </a:prstGeom>
        </p:spPr>
        <p:txBody>
          <a:bodyPr wrap="square">
            <a:spAutoFit/>
          </a:bodyPr>
          <a:lstStyle/>
          <a:p>
            <a:pPr>
              <a:spcAft>
                <a:spcPts val="600"/>
              </a:spcAft>
            </a:pPr>
            <a:r>
              <a:rPr lang="en-US" dirty="0" smtClean="0"/>
              <a:t>Preamble:  </a:t>
            </a:r>
          </a:p>
          <a:p>
            <a:pPr marL="342900" indent="-342900">
              <a:spcAft>
                <a:spcPts val="600"/>
              </a:spcAft>
              <a:buFont typeface="+mj-lt"/>
              <a:buAutoNum type="arabicParenR"/>
            </a:pPr>
            <a:r>
              <a:rPr lang="en-US" dirty="0" smtClean="0"/>
              <a:t>The </a:t>
            </a:r>
            <a:r>
              <a:rPr lang="en-US" dirty="0"/>
              <a:t>aim of the Code of Conduct After Capture is for you to survive with </a:t>
            </a:r>
            <a:r>
              <a:rPr lang="en-US" dirty="0" smtClean="0"/>
              <a:t>honour;</a:t>
            </a:r>
            <a:endParaRPr lang="en-US" dirty="0"/>
          </a:p>
          <a:p>
            <a:pPr marL="342900" indent="-342900">
              <a:spcAft>
                <a:spcPts val="600"/>
              </a:spcAft>
              <a:buFont typeface="+mj-lt"/>
              <a:buAutoNum type="arabicParenR"/>
            </a:pPr>
            <a:r>
              <a:rPr lang="en-US" dirty="0" smtClean="0"/>
              <a:t>Do </a:t>
            </a:r>
            <a:r>
              <a:rPr lang="en-US" dirty="0"/>
              <a:t>not surrender to the enemy while you still have the means to achieve your </a:t>
            </a:r>
            <a:r>
              <a:rPr lang="en-US" dirty="0" smtClean="0"/>
              <a:t>mission;</a:t>
            </a:r>
            <a:endParaRPr lang="en-US" dirty="0"/>
          </a:p>
          <a:p>
            <a:pPr marL="342900" indent="-342900">
              <a:spcAft>
                <a:spcPts val="600"/>
              </a:spcAft>
              <a:buFont typeface="+mj-lt"/>
              <a:buAutoNum type="arabicParenR"/>
            </a:pPr>
            <a:r>
              <a:rPr lang="en-US" dirty="0" smtClean="0"/>
              <a:t>If </a:t>
            </a:r>
            <a:r>
              <a:rPr lang="en-US" dirty="0"/>
              <a:t>captured, remember you are still a member of the CF and remain subject to its rules and obligations</a:t>
            </a:r>
            <a:r>
              <a:rPr lang="en-US" dirty="0" smtClean="0"/>
              <a:t>.</a:t>
            </a:r>
          </a:p>
          <a:p>
            <a:pPr>
              <a:spcAft>
                <a:spcPts val="600"/>
              </a:spcAft>
            </a:pPr>
            <a:endParaRPr lang="en-US" dirty="0" smtClean="0"/>
          </a:p>
          <a:p>
            <a:pPr>
              <a:spcAft>
                <a:spcPts val="600"/>
              </a:spcAft>
            </a:pPr>
            <a:r>
              <a:rPr lang="en-US" dirty="0" smtClean="0"/>
              <a:t>Prescriptive set of five rules:</a:t>
            </a:r>
          </a:p>
          <a:p>
            <a:pPr>
              <a:spcAft>
                <a:spcPts val="600"/>
              </a:spcAft>
            </a:pPr>
            <a:r>
              <a:rPr lang="en-US" dirty="0" smtClean="0"/>
              <a:t>1)   </a:t>
            </a:r>
            <a:r>
              <a:rPr lang="en-US" sz="2000" b="1" dirty="0" smtClean="0"/>
              <a:t>P</a:t>
            </a:r>
            <a:r>
              <a:rPr lang="en-US" dirty="0" smtClean="0"/>
              <a:t>rinciples of leadership;</a:t>
            </a:r>
          </a:p>
          <a:p>
            <a:pPr>
              <a:spcAft>
                <a:spcPts val="600"/>
              </a:spcAft>
            </a:pPr>
            <a:r>
              <a:rPr lang="en-US" dirty="0" smtClean="0"/>
              <a:t>2)   </a:t>
            </a:r>
            <a:r>
              <a:rPr lang="en-US" sz="2000" b="1" dirty="0" smtClean="0"/>
              <a:t>R</a:t>
            </a:r>
            <a:r>
              <a:rPr lang="en-US" dirty="0" smtClean="0"/>
              <a:t>esist exploitation by all means available;</a:t>
            </a:r>
            <a:endParaRPr lang="en-US" dirty="0"/>
          </a:p>
          <a:p>
            <a:pPr>
              <a:spcAft>
                <a:spcPts val="600"/>
              </a:spcAft>
            </a:pPr>
            <a:r>
              <a:rPr lang="en-US" dirty="0" smtClean="0"/>
              <a:t>3)   </a:t>
            </a:r>
            <a:r>
              <a:rPr lang="en-US" sz="2000" b="1" dirty="0" smtClean="0"/>
              <a:t>I</a:t>
            </a:r>
            <a:r>
              <a:rPr lang="en-US" dirty="0" smtClean="0"/>
              <a:t>nformation to be given;</a:t>
            </a:r>
          </a:p>
          <a:p>
            <a:pPr>
              <a:spcAft>
                <a:spcPts val="600"/>
              </a:spcAft>
            </a:pPr>
            <a:r>
              <a:rPr lang="en-US" dirty="0" smtClean="0"/>
              <a:t>4)   </a:t>
            </a:r>
            <a:r>
              <a:rPr lang="en-US" sz="2000" b="1" dirty="0" smtClean="0"/>
              <a:t>D</a:t>
            </a:r>
            <a:r>
              <a:rPr lang="en-US" dirty="0" smtClean="0"/>
              <a:t>ignity and self respect must be maintained;</a:t>
            </a:r>
            <a:endParaRPr lang="en-US" dirty="0"/>
          </a:p>
          <a:p>
            <a:pPr>
              <a:spcAft>
                <a:spcPts val="600"/>
              </a:spcAft>
            </a:pPr>
            <a:r>
              <a:rPr lang="en-US" dirty="0" smtClean="0"/>
              <a:t>5)   </a:t>
            </a:r>
            <a:r>
              <a:rPr lang="en-US" sz="2000" b="1" dirty="0" smtClean="0"/>
              <a:t>E</a:t>
            </a:r>
            <a:r>
              <a:rPr lang="en-US" dirty="0" smtClean="0"/>
              <a:t>scape</a:t>
            </a:r>
            <a:endParaRPr lang="en-US" dirty="0"/>
          </a:p>
        </p:txBody>
      </p:sp>
      <p:sp>
        <p:nvSpPr>
          <p:cNvPr id="4" name="Rectangle 3"/>
          <p:cNvSpPr/>
          <p:nvPr/>
        </p:nvSpPr>
        <p:spPr>
          <a:xfrm>
            <a:off x="111761" y="219553"/>
            <a:ext cx="8887342" cy="523220"/>
          </a:xfrm>
          <a:prstGeom prst="rect">
            <a:avLst/>
          </a:prstGeom>
        </p:spPr>
        <p:txBody>
          <a:bodyPr wrap="square">
            <a:spAutoFit/>
          </a:bodyPr>
          <a:lstStyle/>
          <a:p>
            <a:pPr algn="ctr"/>
            <a:r>
              <a:rPr lang="en-US" sz="2800" dirty="0" smtClean="0"/>
              <a:t>Canadian Code of Conduct after Capture</a:t>
            </a:r>
            <a:endParaRPr lang="en-US" sz="2800" dirty="0"/>
          </a:p>
        </p:txBody>
      </p:sp>
    </p:spTree>
    <p:extLst>
      <p:ext uri="{BB962C8B-B14F-4D97-AF65-F5344CB8AC3E}">
        <p14:creationId xmlns:p14="http://schemas.microsoft.com/office/powerpoint/2010/main" val="13264845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4161" y="1215420"/>
            <a:ext cx="8747759" cy="5309146"/>
          </a:xfrm>
          <a:prstGeom prst="rect">
            <a:avLst/>
          </a:prstGeom>
        </p:spPr>
        <p:txBody>
          <a:bodyPr wrap="square">
            <a:spAutoFit/>
          </a:bodyPr>
          <a:lstStyle/>
          <a:p>
            <a:pPr>
              <a:spcAft>
                <a:spcPts val="600"/>
              </a:spcAft>
            </a:pPr>
            <a:r>
              <a:rPr lang="en-US" dirty="0" smtClean="0"/>
              <a:t>Secrecy:</a:t>
            </a:r>
          </a:p>
          <a:p>
            <a:pPr defTabSz="457200">
              <a:spcAft>
                <a:spcPts val="600"/>
              </a:spcAft>
            </a:pPr>
            <a:r>
              <a:rPr lang="en-US" dirty="0" smtClean="0"/>
              <a:t>	On every suitable occasion the men are to be reminded of secrecy</a:t>
            </a:r>
          </a:p>
          <a:p>
            <a:pPr defTabSz="457200">
              <a:spcAft>
                <a:spcPts val="600"/>
              </a:spcAft>
            </a:pPr>
            <a:r>
              <a:rPr lang="en-US" dirty="0" smtClean="0"/>
              <a:t>	Keeping of diaries is forbidden</a:t>
            </a:r>
          </a:p>
          <a:p>
            <a:pPr defTabSz="457200">
              <a:spcAft>
                <a:spcPts val="600"/>
              </a:spcAft>
            </a:pPr>
            <a:r>
              <a:rPr lang="en-US" dirty="0" smtClean="0"/>
              <a:t>	Secrecy is a duty to ones comrades</a:t>
            </a:r>
          </a:p>
          <a:p>
            <a:pPr defTabSz="457200">
              <a:spcAft>
                <a:spcPts val="600"/>
              </a:spcAft>
            </a:pPr>
            <a:r>
              <a:rPr lang="en-US" dirty="0" smtClean="0"/>
              <a:t>	Any contravention will be punished in the severest and most merciless fashion</a:t>
            </a:r>
          </a:p>
          <a:p>
            <a:pPr defTabSz="457200">
              <a:spcAft>
                <a:spcPts val="600"/>
              </a:spcAft>
            </a:pPr>
            <a:endParaRPr lang="en-US" sz="1000" dirty="0"/>
          </a:p>
          <a:p>
            <a:pPr defTabSz="457200">
              <a:spcAft>
                <a:spcPts val="600"/>
              </a:spcAft>
            </a:pPr>
            <a:r>
              <a:rPr lang="en-US" dirty="0" smtClean="0"/>
              <a:t>Behavior in Captivity:   Every time you put to sea the crew must be told:</a:t>
            </a:r>
          </a:p>
          <a:p>
            <a:pPr defTabSz="457200">
              <a:spcAft>
                <a:spcPts val="600"/>
              </a:spcAft>
            </a:pPr>
            <a:r>
              <a:rPr lang="en-US" dirty="0" smtClean="0"/>
              <a:t>	Give no information on military questions – even false answers are not allowed</a:t>
            </a:r>
          </a:p>
          <a:p>
            <a:pPr defTabSz="457200">
              <a:spcAft>
                <a:spcPts val="600"/>
              </a:spcAft>
            </a:pPr>
            <a:r>
              <a:rPr lang="en-US" dirty="0" smtClean="0"/>
              <a:t>	Give only his name and rating – no details such as Commanding Officer, etc.</a:t>
            </a:r>
          </a:p>
          <a:p>
            <a:pPr defTabSz="457200">
              <a:spcAft>
                <a:spcPts val="600"/>
              </a:spcAft>
            </a:pPr>
            <a:r>
              <a:rPr lang="en-US" dirty="0" smtClean="0"/>
              <a:t>	Attempts must be made to let the command know when and how capture was made</a:t>
            </a:r>
          </a:p>
          <a:p>
            <a:pPr defTabSz="457200">
              <a:spcAft>
                <a:spcPts val="600"/>
              </a:spcAft>
            </a:pPr>
            <a:r>
              <a:rPr lang="en-US" dirty="0" smtClean="0"/>
              <a:t>	In POW camps conversation among POWs is overheard by listening devices</a:t>
            </a:r>
          </a:p>
          <a:p>
            <a:pPr defTabSz="457200">
              <a:spcAft>
                <a:spcPts val="600"/>
              </a:spcAft>
            </a:pPr>
            <a:endParaRPr lang="en-US" sz="1000" dirty="0" smtClean="0"/>
          </a:p>
          <a:p>
            <a:pPr defTabSz="457200">
              <a:spcAft>
                <a:spcPts val="600"/>
              </a:spcAft>
            </a:pPr>
            <a:endParaRPr lang="en-US" sz="1000" dirty="0" smtClean="0"/>
          </a:p>
          <a:p>
            <a:pPr defTabSz="457200">
              <a:spcAft>
                <a:spcPts val="600"/>
              </a:spcAft>
            </a:pPr>
            <a:r>
              <a:rPr lang="en-US" dirty="0" smtClean="0"/>
              <a:t>U-570 was captured 5 May 1940 after being attacked by a RAF Hudson</a:t>
            </a:r>
          </a:p>
          <a:p>
            <a:pPr defTabSz="457200">
              <a:spcAft>
                <a:spcPts val="600"/>
              </a:spcAft>
            </a:pPr>
            <a:r>
              <a:rPr lang="en-US" dirty="0"/>
              <a:t>	</a:t>
            </a:r>
            <a:r>
              <a:rPr lang="en-US" dirty="0" smtClean="0"/>
              <a:t>Detailed description of the interrogation of a German Petty Officer in London</a:t>
            </a:r>
          </a:p>
          <a:p>
            <a:pPr defTabSz="457200">
              <a:spcAft>
                <a:spcPts val="600"/>
              </a:spcAft>
            </a:pPr>
            <a:r>
              <a:rPr lang="en-US" dirty="0"/>
              <a:t>	</a:t>
            </a:r>
            <a:r>
              <a:rPr lang="en-US" dirty="0" smtClean="0"/>
              <a:t>Prior to every sailing detailed instruction is to be given on this subject</a:t>
            </a:r>
          </a:p>
        </p:txBody>
      </p:sp>
      <p:sp>
        <p:nvSpPr>
          <p:cNvPr id="4" name="Rectangle 3"/>
          <p:cNvSpPr/>
          <p:nvPr/>
        </p:nvSpPr>
        <p:spPr>
          <a:xfrm>
            <a:off x="111761" y="138273"/>
            <a:ext cx="8887342" cy="954107"/>
          </a:xfrm>
          <a:prstGeom prst="rect">
            <a:avLst/>
          </a:prstGeom>
        </p:spPr>
        <p:txBody>
          <a:bodyPr wrap="square">
            <a:spAutoFit/>
          </a:bodyPr>
          <a:lstStyle/>
          <a:p>
            <a:pPr algn="ctr"/>
            <a:r>
              <a:rPr lang="en-US" sz="2800" dirty="0" smtClean="0"/>
              <a:t>Commander U-boats Standing War Order No. 502</a:t>
            </a:r>
          </a:p>
          <a:p>
            <a:pPr algn="ctr"/>
            <a:r>
              <a:rPr lang="en-US" sz="2800" dirty="0" smtClean="0"/>
              <a:t>Instructions to Crews Regarding Secrecy</a:t>
            </a:r>
            <a:endParaRPr lang="en-US" sz="2800" dirty="0"/>
          </a:p>
        </p:txBody>
      </p:sp>
    </p:spTree>
    <p:extLst>
      <p:ext uri="{BB962C8B-B14F-4D97-AF65-F5344CB8AC3E}">
        <p14:creationId xmlns:p14="http://schemas.microsoft.com/office/powerpoint/2010/main" val="28648220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1086293"/>
            <a:ext cx="3333616" cy="5580806"/>
          </a:xfrm>
          <a:prstGeom prst="rect">
            <a:avLst/>
          </a:prstGeom>
        </p:spPr>
      </p:pic>
      <p:sp>
        <p:nvSpPr>
          <p:cNvPr id="3" name="TextBox 2"/>
          <p:cNvSpPr txBox="1"/>
          <p:nvPr/>
        </p:nvSpPr>
        <p:spPr>
          <a:xfrm>
            <a:off x="3007360" y="68727"/>
            <a:ext cx="3311740" cy="523220"/>
          </a:xfrm>
          <a:prstGeom prst="rect">
            <a:avLst/>
          </a:prstGeom>
          <a:noFill/>
        </p:spPr>
        <p:txBody>
          <a:bodyPr wrap="none" rtlCol="0">
            <a:spAutoFit/>
          </a:bodyPr>
          <a:lstStyle/>
          <a:p>
            <a:r>
              <a:rPr lang="en-US" sz="2800" dirty="0" smtClean="0"/>
              <a:t>Interrogation Reports</a:t>
            </a:r>
            <a:endParaRPr lang="en-US" sz="2800" dirty="0"/>
          </a:p>
        </p:txBody>
      </p:sp>
      <p:sp>
        <p:nvSpPr>
          <p:cNvPr id="4" name="TextBox 3"/>
          <p:cNvSpPr txBox="1"/>
          <p:nvPr/>
        </p:nvSpPr>
        <p:spPr>
          <a:xfrm>
            <a:off x="182880" y="677602"/>
            <a:ext cx="8879840" cy="3200876"/>
          </a:xfrm>
          <a:prstGeom prst="rect">
            <a:avLst/>
          </a:prstGeom>
          <a:noFill/>
        </p:spPr>
        <p:txBody>
          <a:bodyPr wrap="square" rtlCol="0">
            <a:spAutoFit/>
          </a:bodyPr>
          <a:lstStyle/>
          <a:p>
            <a:pPr defTabSz="457200">
              <a:spcAft>
                <a:spcPts val="600"/>
              </a:spcAft>
            </a:pPr>
            <a:r>
              <a:rPr lang="en-US" dirty="0" smtClean="0"/>
              <a:t>There were about 104 UK and 60 US interrogation reports</a:t>
            </a:r>
          </a:p>
          <a:p>
            <a:pPr defTabSz="457200">
              <a:spcAft>
                <a:spcPts val="600"/>
              </a:spcAft>
            </a:pPr>
            <a:r>
              <a:rPr lang="en-US" dirty="0" smtClean="0"/>
              <a:t>Each contained:</a:t>
            </a:r>
          </a:p>
          <a:p>
            <a:pPr defTabSz="274320">
              <a:spcAft>
                <a:spcPts val="600"/>
              </a:spcAft>
            </a:pPr>
            <a:r>
              <a:rPr lang="en-US" dirty="0" smtClean="0"/>
              <a:t>	Details of ship’s company </a:t>
            </a:r>
          </a:p>
          <a:p>
            <a:pPr defTabSz="274320">
              <a:spcAft>
                <a:spcPts val="600"/>
              </a:spcAft>
            </a:pPr>
            <a:r>
              <a:rPr lang="en-US" dirty="0" smtClean="0"/>
              <a:t>	Details of the boat – armament and equipment</a:t>
            </a:r>
          </a:p>
          <a:p>
            <a:pPr defTabSz="274320">
              <a:spcAft>
                <a:spcPts val="600"/>
              </a:spcAft>
            </a:pPr>
            <a:r>
              <a:rPr lang="en-US" dirty="0" smtClean="0"/>
              <a:t>	History of the boat -construction and patrols</a:t>
            </a:r>
          </a:p>
          <a:p>
            <a:pPr defTabSz="274320">
              <a:spcAft>
                <a:spcPts val="600"/>
              </a:spcAft>
            </a:pPr>
            <a:r>
              <a:rPr lang="en-US" dirty="0" smtClean="0"/>
              <a:t>	Details of the sinking </a:t>
            </a:r>
          </a:p>
          <a:p>
            <a:pPr defTabSz="274320">
              <a:spcAft>
                <a:spcPts val="600"/>
              </a:spcAft>
            </a:pPr>
            <a:r>
              <a:rPr lang="en-US" dirty="0" smtClean="0"/>
              <a:t>	Information on other</a:t>
            </a:r>
          </a:p>
          <a:p>
            <a:pPr defTabSz="274320">
              <a:spcAft>
                <a:spcPts val="600"/>
              </a:spcAft>
            </a:pPr>
            <a:r>
              <a:rPr lang="en-US" dirty="0"/>
              <a:t>	</a:t>
            </a:r>
            <a:r>
              <a:rPr lang="en-US" dirty="0" smtClean="0"/>
              <a:t>    boats, ships and bases</a:t>
            </a:r>
          </a:p>
          <a:p>
            <a:pPr defTabSz="274320">
              <a:spcAft>
                <a:spcPts val="600"/>
              </a:spcAft>
            </a:pPr>
            <a:r>
              <a:rPr lang="en-US" dirty="0" smtClean="0"/>
              <a:t>	Crew list</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7040" y="2865120"/>
            <a:ext cx="2455184" cy="3801979"/>
          </a:xfrm>
          <a:prstGeom prst="rect">
            <a:avLst/>
          </a:prstGeom>
        </p:spPr>
      </p:pic>
      <p:sp>
        <p:nvSpPr>
          <p:cNvPr id="6" name="Rectangle 5"/>
          <p:cNvSpPr/>
          <p:nvPr/>
        </p:nvSpPr>
        <p:spPr>
          <a:xfrm>
            <a:off x="182880" y="4209534"/>
            <a:ext cx="2814320" cy="2416046"/>
          </a:xfrm>
          <a:prstGeom prst="rect">
            <a:avLst/>
          </a:prstGeom>
        </p:spPr>
        <p:txBody>
          <a:bodyPr wrap="square">
            <a:spAutoFit/>
          </a:bodyPr>
          <a:lstStyle/>
          <a:p>
            <a:pPr defTabSz="274320">
              <a:spcAft>
                <a:spcPts val="600"/>
              </a:spcAft>
            </a:pPr>
            <a:r>
              <a:rPr lang="en-US" dirty="0" smtClean="0"/>
              <a:t>How did they do it?</a:t>
            </a:r>
          </a:p>
          <a:p>
            <a:pPr defTabSz="274320">
              <a:spcAft>
                <a:spcPts val="600"/>
              </a:spcAft>
            </a:pPr>
            <a:r>
              <a:rPr lang="en-US" dirty="0" smtClean="0"/>
              <a:t>	Properly handled POWs</a:t>
            </a:r>
          </a:p>
          <a:p>
            <a:pPr defTabSz="274320">
              <a:spcAft>
                <a:spcPts val="600"/>
              </a:spcAft>
            </a:pPr>
            <a:r>
              <a:rPr lang="en-US" dirty="0" smtClean="0"/>
              <a:t>	Carefully selected POWs</a:t>
            </a:r>
          </a:p>
          <a:p>
            <a:pPr defTabSz="274320">
              <a:spcAft>
                <a:spcPts val="600"/>
              </a:spcAft>
            </a:pPr>
            <a:r>
              <a:rPr lang="en-US" dirty="0" smtClean="0"/>
              <a:t>	Trained interrogators</a:t>
            </a:r>
          </a:p>
          <a:p>
            <a:pPr defTabSz="274320">
              <a:spcAft>
                <a:spcPts val="600"/>
              </a:spcAft>
            </a:pPr>
            <a:r>
              <a:rPr lang="en-US" dirty="0" smtClean="0"/>
              <a:t>	Specially equipped</a:t>
            </a:r>
          </a:p>
          <a:p>
            <a:pPr defTabSz="274320">
              <a:spcAft>
                <a:spcPts val="600"/>
              </a:spcAft>
            </a:pPr>
            <a:r>
              <a:rPr lang="en-US" dirty="0" smtClean="0"/>
              <a:t>	</a:t>
            </a:r>
            <a:r>
              <a:rPr lang="en-US" dirty="0"/>
              <a:t>C</a:t>
            </a:r>
            <a:r>
              <a:rPr lang="en-US" dirty="0" smtClean="0"/>
              <a:t>entral Interrogation 	     	    center</a:t>
            </a:r>
            <a:endParaRPr lang="en-US" dirty="0"/>
          </a:p>
        </p:txBody>
      </p:sp>
    </p:spTree>
    <p:extLst>
      <p:ext uri="{BB962C8B-B14F-4D97-AF65-F5344CB8AC3E}">
        <p14:creationId xmlns:p14="http://schemas.microsoft.com/office/powerpoint/2010/main" val="24915386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1120" y="910251"/>
            <a:ext cx="6233388" cy="4994912"/>
          </a:xfrm>
          <a:prstGeom prst="rect">
            <a:avLst/>
          </a:prstGeom>
        </p:spPr>
      </p:pic>
      <p:sp>
        <p:nvSpPr>
          <p:cNvPr id="3" name="Rectangle 2"/>
          <p:cNvSpPr/>
          <p:nvPr/>
        </p:nvSpPr>
        <p:spPr>
          <a:xfrm>
            <a:off x="1451551" y="219553"/>
            <a:ext cx="6207759" cy="523220"/>
          </a:xfrm>
          <a:prstGeom prst="rect">
            <a:avLst/>
          </a:prstGeom>
        </p:spPr>
        <p:txBody>
          <a:bodyPr wrap="square">
            <a:spAutoFit/>
          </a:bodyPr>
          <a:lstStyle/>
          <a:p>
            <a:pPr algn="ctr"/>
            <a:r>
              <a:rPr lang="en-US" sz="2800" dirty="0" smtClean="0"/>
              <a:t>U-352 sunk </a:t>
            </a:r>
            <a:r>
              <a:rPr lang="en-US" sz="2800" dirty="0"/>
              <a:t>by </a:t>
            </a:r>
            <a:r>
              <a:rPr lang="en-US" sz="2800" dirty="0" smtClean="0"/>
              <a:t>USCGC Icarus 9 May 1942</a:t>
            </a:r>
            <a:endParaRPr lang="en-US" sz="2800" dirty="0"/>
          </a:p>
        </p:txBody>
      </p:sp>
      <p:sp>
        <p:nvSpPr>
          <p:cNvPr id="4" name="Rectangle 3"/>
          <p:cNvSpPr/>
          <p:nvPr/>
        </p:nvSpPr>
        <p:spPr>
          <a:xfrm>
            <a:off x="1511981" y="6072641"/>
            <a:ext cx="6086901" cy="646331"/>
          </a:xfrm>
          <a:prstGeom prst="rect">
            <a:avLst/>
          </a:prstGeom>
        </p:spPr>
        <p:txBody>
          <a:bodyPr wrap="square">
            <a:spAutoFit/>
          </a:bodyPr>
          <a:lstStyle/>
          <a:p>
            <a:pPr algn="ctr"/>
            <a:r>
              <a:rPr lang="en-US" dirty="0"/>
              <a:t>USCGC Icarus arrives at the Charleston Navy Yard 10 May, 1942, the day after </a:t>
            </a:r>
            <a:r>
              <a:rPr lang="en-US" dirty="0" smtClean="0"/>
              <a:t>sinking U-352</a:t>
            </a:r>
            <a:endParaRPr lang="en-US" dirty="0"/>
          </a:p>
        </p:txBody>
      </p:sp>
    </p:spTree>
    <p:extLst>
      <p:ext uri="{BB962C8B-B14F-4D97-AF65-F5344CB8AC3E}">
        <p14:creationId xmlns:p14="http://schemas.microsoft.com/office/powerpoint/2010/main" val="3007987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614" y="189096"/>
            <a:ext cx="7279386" cy="5785197"/>
          </a:xfrm>
          <a:prstGeom prst="rect">
            <a:avLst/>
          </a:prstGeom>
        </p:spPr>
      </p:pic>
      <p:sp>
        <p:nvSpPr>
          <p:cNvPr id="4" name="Rectangle 3"/>
          <p:cNvSpPr/>
          <p:nvPr/>
        </p:nvSpPr>
        <p:spPr>
          <a:xfrm>
            <a:off x="513334" y="6189582"/>
            <a:ext cx="7949946" cy="369332"/>
          </a:xfrm>
          <a:prstGeom prst="rect">
            <a:avLst/>
          </a:prstGeom>
        </p:spPr>
        <p:txBody>
          <a:bodyPr wrap="square">
            <a:spAutoFit/>
          </a:bodyPr>
          <a:lstStyle/>
          <a:p>
            <a:r>
              <a:rPr lang="en-US" dirty="0" smtClean="0"/>
              <a:t>Rathke </a:t>
            </a:r>
            <a:r>
              <a:rPr lang="en-US" dirty="0"/>
              <a:t>marches his men from Icarus to the mess hall at the Charleston Navy </a:t>
            </a:r>
            <a:r>
              <a:rPr lang="en-US" dirty="0" smtClean="0"/>
              <a:t>Yard</a:t>
            </a:r>
            <a:endParaRPr lang="en-US" dirty="0"/>
          </a:p>
        </p:txBody>
      </p:sp>
    </p:spTree>
    <p:extLst>
      <p:ext uri="{BB962C8B-B14F-4D97-AF65-F5344CB8AC3E}">
        <p14:creationId xmlns:p14="http://schemas.microsoft.com/office/powerpoint/2010/main" val="36984101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1643" y="1059990"/>
            <a:ext cx="7720677" cy="646331"/>
          </a:xfrm>
          <a:prstGeom prst="rect">
            <a:avLst/>
          </a:prstGeom>
          <a:noFill/>
        </p:spPr>
        <p:txBody>
          <a:bodyPr wrap="square" rtlCol="0">
            <a:spAutoFit/>
          </a:bodyPr>
          <a:lstStyle/>
          <a:p>
            <a:pPr defTabSz="457200"/>
            <a:r>
              <a:rPr lang="en-US" dirty="0"/>
              <a:t>“It should be remembered that the primary value of a prisoner lies in his being a potential source of information rather than an object for excessive solicitude</a:t>
            </a:r>
            <a:r>
              <a:rPr lang="en-US" dirty="0" smtClean="0"/>
              <a:t>.”</a:t>
            </a:r>
            <a:endParaRPr lang="en-US" dirty="0"/>
          </a:p>
        </p:txBody>
      </p:sp>
      <p:sp>
        <p:nvSpPr>
          <p:cNvPr id="2" name="Rectangle 1"/>
          <p:cNvSpPr/>
          <p:nvPr/>
        </p:nvSpPr>
        <p:spPr>
          <a:xfrm>
            <a:off x="193964" y="70183"/>
            <a:ext cx="8746836" cy="954107"/>
          </a:xfrm>
          <a:prstGeom prst="rect">
            <a:avLst/>
          </a:prstGeom>
        </p:spPr>
        <p:txBody>
          <a:bodyPr wrap="square">
            <a:spAutoFit/>
          </a:bodyPr>
          <a:lstStyle/>
          <a:p>
            <a:r>
              <a:rPr lang="en-US" sz="2800" dirty="0"/>
              <a:t>C.B. 3074  - </a:t>
            </a:r>
            <a:r>
              <a:rPr lang="en-US" sz="2800" dirty="0" smtClean="0"/>
              <a:t>	Treatment </a:t>
            </a:r>
            <a:r>
              <a:rPr lang="en-US" sz="2800" dirty="0"/>
              <a:t>and Handling of Prisoners of War in </a:t>
            </a:r>
            <a:r>
              <a:rPr lang="en-US" sz="2800" dirty="0" smtClean="0"/>
              <a:t>		Ships </a:t>
            </a:r>
            <a:r>
              <a:rPr lang="en-US" sz="2800" dirty="0"/>
              <a:t>Effecting </a:t>
            </a:r>
            <a:r>
              <a:rPr lang="en-US" sz="2800" dirty="0" smtClean="0"/>
              <a:t>Capture</a:t>
            </a:r>
            <a:endParaRPr lang="en-US" sz="2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7342" y="1841423"/>
            <a:ext cx="5618480" cy="4454652"/>
          </a:xfrm>
          <a:prstGeom prst="rect">
            <a:avLst/>
          </a:prstGeom>
        </p:spPr>
      </p:pic>
      <p:sp>
        <p:nvSpPr>
          <p:cNvPr id="6" name="Rectangle 5"/>
          <p:cNvSpPr/>
          <p:nvPr/>
        </p:nvSpPr>
        <p:spPr>
          <a:xfrm>
            <a:off x="2200102" y="6431177"/>
            <a:ext cx="4632960" cy="369332"/>
          </a:xfrm>
          <a:prstGeom prst="rect">
            <a:avLst/>
          </a:prstGeom>
        </p:spPr>
        <p:txBody>
          <a:bodyPr wrap="square">
            <a:spAutoFit/>
          </a:bodyPr>
          <a:lstStyle/>
          <a:p>
            <a:r>
              <a:rPr lang="en-US" dirty="0">
                <a:solidFill>
                  <a:srgbClr val="000000"/>
                </a:solidFill>
              </a:rPr>
              <a:t>Prisoners show the shock and stress of capture</a:t>
            </a:r>
            <a:endParaRPr lang="en-US" dirty="0"/>
          </a:p>
        </p:txBody>
      </p:sp>
    </p:spTree>
    <p:extLst>
      <p:ext uri="{BB962C8B-B14F-4D97-AF65-F5344CB8AC3E}">
        <p14:creationId xmlns:p14="http://schemas.microsoft.com/office/powerpoint/2010/main" val="14151595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27752" y="6160869"/>
            <a:ext cx="6055360" cy="646331"/>
          </a:xfrm>
          <a:prstGeom prst="rect">
            <a:avLst/>
          </a:prstGeom>
          <a:noFill/>
        </p:spPr>
        <p:txBody>
          <a:bodyPr wrap="square" rtlCol="0">
            <a:spAutoFit/>
          </a:bodyPr>
          <a:lstStyle/>
          <a:p>
            <a:pPr algn="ctr"/>
            <a:r>
              <a:rPr lang="en-US" dirty="0"/>
              <a:t>Depth </a:t>
            </a:r>
            <a:r>
              <a:rPr lang="en-US" dirty="0" smtClean="0"/>
              <a:t>charges explode from Spencer’s initial attack </a:t>
            </a:r>
            <a:r>
              <a:rPr lang="en-US" dirty="0"/>
              <a:t>on </a:t>
            </a:r>
            <a:r>
              <a:rPr lang="en-US" dirty="0" smtClean="0"/>
              <a:t>U-175</a:t>
            </a:r>
          </a:p>
          <a:p>
            <a:pPr algn="ctr"/>
            <a:r>
              <a:rPr lang="en-US" dirty="0" smtClean="0"/>
              <a:t>Ships of convoy HX-233 in the background</a:t>
            </a:r>
            <a:endParaRPr lang="en-US" dirty="0"/>
          </a:p>
        </p:txBody>
      </p:sp>
      <p:sp>
        <p:nvSpPr>
          <p:cNvPr id="10" name="Rectangle 9"/>
          <p:cNvSpPr/>
          <p:nvPr/>
        </p:nvSpPr>
        <p:spPr>
          <a:xfrm>
            <a:off x="111761" y="148433"/>
            <a:ext cx="8887342" cy="523220"/>
          </a:xfrm>
          <a:prstGeom prst="rect">
            <a:avLst/>
          </a:prstGeom>
        </p:spPr>
        <p:txBody>
          <a:bodyPr wrap="square">
            <a:spAutoFit/>
          </a:bodyPr>
          <a:lstStyle/>
          <a:p>
            <a:pPr algn="ctr"/>
            <a:r>
              <a:rPr lang="en-US" sz="2800" dirty="0"/>
              <a:t>U-175 </a:t>
            </a:r>
            <a:r>
              <a:rPr lang="en-US" sz="2800" dirty="0" smtClean="0"/>
              <a:t>sunk </a:t>
            </a:r>
            <a:r>
              <a:rPr lang="en-US" sz="2800" dirty="0"/>
              <a:t>by </a:t>
            </a:r>
            <a:r>
              <a:rPr lang="en-US" sz="2800" dirty="0" smtClean="0"/>
              <a:t>USCGCs </a:t>
            </a:r>
            <a:r>
              <a:rPr lang="en-US" sz="2800" dirty="0"/>
              <a:t>Spencer and Duane </a:t>
            </a:r>
            <a:r>
              <a:rPr lang="en-US" sz="2800" dirty="0" smtClean="0"/>
              <a:t>17 </a:t>
            </a:r>
            <a:r>
              <a:rPr lang="en-US" sz="2800" dirty="0"/>
              <a:t>April 1943</a:t>
            </a: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7374" y="787500"/>
            <a:ext cx="6616116" cy="5277971"/>
          </a:xfrm>
          <a:prstGeom prst="rect">
            <a:avLst/>
          </a:prstGeom>
        </p:spPr>
      </p:pic>
    </p:spTree>
    <p:extLst>
      <p:ext uri="{BB962C8B-B14F-4D97-AF65-F5344CB8AC3E}">
        <p14:creationId xmlns:p14="http://schemas.microsoft.com/office/powerpoint/2010/main" val="30667641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107" y="327193"/>
            <a:ext cx="7315200" cy="5925312"/>
          </a:xfrm>
          <a:prstGeom prst="rect">
            <a:avLst/>
          </a:prstGeom>
        </p:spPr>
      </p:pic>
      <p:sp>
        <p:nvSpPr>
          <p:cNvPr id="5" name="Rectangle 4"/>
          <p:cNvSpPr/>
          <p:nvPr/>
        </p:nvSpPr>
        <p:spPr>
          <a:xfrm>
            <a:off x="1985727" y="6373161"/>
            <a:ext cx="5187960" cy="369332"/>
          </a:xfrm>
          <a:prstGeom prst="rect">
            <a:avLst/>
          </a:prstGeom>
        </p:spPr>
        <p:txBody>
          <a:bodyPr wrap="none">
            <a:spAutoFit/>
          </a:bodyPr>
          <a:lstStyle/>
          <a:p>
            <a:pPr algn="ctr"/>
            <a:r>
              <a:rPr lang="en-US" dirty="0"/>
              <a:t>U-175 </a:t>
            </a:r>
            <a:r>
              <a:rPr lang="en-US" dirty="0" smtClean="0"/>
              <a:t>shelled by Spencer, Duane and ships of HX-233</a:t>
            </a:r>
            <a:endParaRPr lang="en-US" dirty="0"/>
          </a:p>
        </p:txBody>
      </p:sp>
    </p:spTree>
    <p:extLst>
      <p:ext uri="{BB962C8B-B14F-4D97-AF65-F5344CB8AC3E}">
        <p14:creationId xmlns:p14="http://schemas.microsoft.com/office/powerpoint/2010/main" val="32186290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68621" y="6320431"/>
            <a:ext cx="3597828" cy="369332"/>
          </a:xfrm>
          <a:prstGeom prst="rect">
            <a:avLst/>
          </a:prstGeom>
          <a:noFill/>
        </p:spPr>
        <p:txBody>
          <a:bodyPr wrap="square" rtlCol="0">
            <a:spAutoFit/>
          </a:bodyPr>
          <a:lstStyle/>
          <a:p>
            <a:pPr algn="ctr"/>
            <a:r>
              <a:rPr lang="en-US" dirty="0" smtClean="0"/>
              <a:t>U-175 taken from Spencer’s bridge</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684" y="378012"/>
            <a:ext cx="7533563" cy="5822367"/>
          </a:xfrm>
          <a:prstGeom prst="rect">
            <a:avLst/>
          </a:prstGeom>
        </p:spPr>
      </p:pic>
    </p:spTree>
    <p:extLst>
      <p:ext uri="{BB962C8B-B14F-4D97-AF65-F5344CB8AC3E}">
        <p14:creationId xmlns:p14="http://schemas.microsoft.com/office/powerpoint/2010/main" val="31200864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6979" y="292561"/>
            <a:ext cx="7517642" cy="5928198"/>
          </a:xfrm>
          <a:prstGeom prst="rect">
            <a:avLst/>
          </a:prstGeom>
        </p:spPr>
      </p:pic>
      <p:sp>
        <p:nvSpPr>
          <p:cNvPr id="3" name="TextBox 2"/>
          <p:cNvSpPr txBox="1"/>
          <p:nvPr/>
        </p:nvSpPr>
        <p:spPr>
          <a:xfrm>
            <a:off x="2145194" y="6320431"/>
            <a:ext cx="4903653" cy="369332"/>
          </a:xfrm>
          <a:prstGeom prst="rect">
            <a:avLst/>
          </a:prstGeom>
          <a:noFill/>
        </p:spPr>
        <p:txBody>
          <a:bodyPr wrap="square" rtlCol="0">
            <a:spAutoFit/>
          </a:bodyPr>
          <a:lstStyle/>
          <a:p>
            <a:pPr algn="ctr"/>
            <a:r>
              <a:rPr lang="en-US" dirty="0" smtClean="0"/>
              <a:t>Spencer’s boarding party aboard U-175</a:t>
            </a:r>
            <a:endParaRPr lang="en-US" dirty="0"/>
          </a:p>
        </p:txBody>
      </p:sp>
    </p:spTree>
    <p:extLst>
      <p:ext uri="{BB962C8B-B14F-4D97-AF65-F5344CB8AC3E}">
        <p14:creationId xmlns:p14="http://schemas.microsoft.com/office/powerpoint/2010/main" val="37887624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3142" y="883920"/>
            <a:ext cx="4124576" cy="5155720"/>
          </a:xfrm>
          <a:prstGeom prst="rect">
            <a:avLst/>
          </a:prstGeom>
        </p:spPr>
      </p:pic>
      <p:sp>
        <p:nvSpPr>
          <p:cNvPr id="8" name="Rectangle 7"/>
          <p:cNvSpPr/>
          <p:nvPr/>
        </p:nvSpPr>
        <p:spPr>
          <a:xfrm>
            <a:off x="4639430" y="6133084"/>
            <a:ext cx="4572000" cy="646331"/>
          </a:xfrm>
          <a:prstGeom prst="rect">
            <a:avLst/>
          </a:prstGeom>
        </p:spPr>
        <p:txBody>
          <a:bodyPr>
            <a:spAutoFit/>
          </a:bodyPr>
          <a:lstStyle/>
          <a:p>
            <a:r>
              <a:rPr lang="en-US" dirty="0"/>
              <a:t>Maschinengefreiter Otto Herzke is assisted by two Duane crewman. </a:t>
            </a:r>
          </a:p>
        </p:txBody>
      </p:sp>
      <p:pic>
        <p:nvPicPr>
          <p:cNvPr id="9" name="Picture 8"/>
          <p:cNvPicPr>
            <a:picLocks noChangeAspect="1"/>
          </p:cNvPicPr>
          <p:nvPr/>
        </p:nvPicPr>
        <p:blipFill>
          <a:blip r:embed="rId3"/>
          <a:stretch>
            <a:fillRect/>
          </a:stretch>
        </p:blipFill>
        <p:spPr>
          <a:xfrm>
            <a:off x="274563" y="883920"/>
            <a:ext cx="4165357" cy="6022128"/>
          </a:xfrm>
          <a:prstGeom prst="rect">
            <a:avLst/>
          </a:prstGeom>
        </p:spPr>
      </p:pic>
      <p:sp>
        <p:nvSpPr>
          <p:cNvPr id="3" name="TextBox 2"/>
          <p:cNvSpPr txBox="1"/>
          <p:nvPr/>
        </p:nvSpPr>
        <p:spPr>
          <a:xfrm>
            <a:off x="1984069" y="150896"/>
            <a:ext cx="5131469" cy="523220"/>
          </a:xfrm>
          <a:prstGeom prst="rect">
            <a:avLst/>
          </a:prstGeom>
          <a:noFill/>
        </p:spPr>
        <p:txBody>
          <a:bodyPr wrap="none" rtlCol="0">
            <a:spAutoFit/>
          </a:bodyPr>
          <a:lstStyle/>
          <a:p>
            <a:r>
              <a:rPr lang="en-US" sz="2800" dirty="0" smtClean="0"/>
              <a:t>41 rescued by Spencer and Duane</a:t>
            </a:r>
            <a:endParaRPr lang="en-US" sz="2800" dirty="0"/>
          </a:p>
        </p:txBody>
      </p:sp>
    </p:spTree>
    <p:extLst>
      <p:ext uri="{BB962C8B-B14F-4D97-AF65-F5344CB8AC3E}">
        <p14:creationId xmlns:p14="http://schemas.microsoft.com/office/powerpoint/2010/main" val="16165014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9719" y="949816"/>
            <a:ext cx="8514080" cy="5724644"/>
          </a:xfrm>
          <a:prstGeom prst="rect">
            <a:avLst/>
          </a:prstGeom>
        </p:spPr>
        <p:txBody>
          <a:bodyPr wrap="square">
            <a:spAutoFit/>
          </a:bodyPr>
          <a:lstStyle/>
          <a:p>
            <a:pPr defTabSz="457200">
              <a:spcAft>
                <a:spcPts val="1200"/>
              </a:spcAft>
            </a:pPr>
            <a:r>
              <a:rPr lang="en-US" dirty="0" smtClean="0"/>
              <a:t>Immediately </a:t>
            </a:r>
            <a:r>
              <a:rPr lang="en-US" dirty="0"/>
              <a:t>after being received on board, </a:t>
            </a:r>
            <a:r>
              <a:rPr lang="en-US" u="sng" dirty="0"/>
              <a:t>prisoners shall be segregated into three groups</a:t>
            </a:r>
            <a:r>
              <a:rPr lang="en-US" dirty="0"/>
              <a:t> – </a:t>
            </a:r>
            <a:r>
              <a:rPr lang="en-US" dirty="0" smtClean="0"/>
              <a:t>officers, </a:t>
            </a:r>
            <a:r>
              <a:rPr lang="en-US" dirty="0"/>
              <a:t>non-commissioned </a:t>
            </a:r>
            <a:r>
              <a:rPr lang="en-US" dirty="0" smtClean="0"/>
              <a:t>officers and </a:t>
            </a:r>
            <a:r>
              <a:rPr lang="en-US" dirty="0"/>
              <a:t>enlisted men – and placed under armed </a:t>
            </a:r>
            <a:r>
              <a:rPr lang="en-US" dirty="0" smtClean="0"/>
              <a:t>guard</a:t>
            </a:r>
          </a:p>
          <a:p>
            <a:pPr defTabSz="457200">
              <a:spcAft>
                <a:spcPts val="1200"/>
              </a:spcAft>
            </a:pPr>
            <a:r>
              <a:rPr lang="en-US" dirty="0" smtClean="0"/>
              <a:t>In no case shall a prisoner officer be permitted to give orders or talk with any prisoner except in the officer group</a:t>
            </a:r>
          </a:p>
          <a:p>
            <a:pPr defTabSz="457200">
              <a:spcAft>
                <a:spcPts val="1200"/>
              </a:spcAft>
            </a:pPr>
            <a:r>
              <a:rPr lang="en-US" dirty="0" smtClean="0"/>
              <a:t>No fraternizing or conversation between prisoners and ship’s company other than those detailed as interpreters</a:t>
            </a:r>
          </a:p>
          <a:p>
            <a:pPr defTabSz="457200">
              <a:spcAft>
                <a:spcPts val="1200"/>
              </a:spcAft>
            </a:pPr>
            <a:r>
              <a:rPr lang="en-US" u="sng" dirty="0" smtClean="0"/>
              <a:t>Prisoners shall be minutely searched</a:t>
            </a:r>
            <a:r>
              <a:rPr lang="en-US" dirty="0" smtClean="0"/>
              <a:t> and everything taken except for necessary clothing.  Items will be made up into separate bundled and clearly marked</a:t>
            </a:r>
          </a:p>
          <a:p>
            <a:pPr defTabSz="457200">
              <a:spcAft>
                <a:spcPts val="1200"/>
              </a:spcAft>
            </a:pPr>
            <a:r>
              <a:rPr lang="en-US" dirty="0" smtClean="0"/>
              <a:t>Prisoners shall be required to give their name, rank and service number, they are required to do this under the Geneva Convention, they are NOT required to give any other information unless they so desire</a:t>
            </a:r>
          </a:p>
          <a:p>
            <a:pPr defTabSz="457200">
              <a:spcAft>
                <a:spcPts val="1200"/>
              </a:spcAft>
            </a:pPr>
            <a:r>
              <a:rPr lang="en-US" dirty="0" smtClean="0"/>
              <a:t>AFTER being segregated and searched prisoners shall be cared for physically i.e. given warm clothing, fed and given medical attention, cigarettes etc. - </a:t>
            </a:r>
            <a:r>
              <a:rPr lang="en-US" i="1" dirty="0" smtClean="0"/>
              <a:t>our first interest </a:t>
            </a:r>
            <a:r>
              <a:rPr lang="en-US" dirty="0" smtClean="0"/>
              <a:t>is in obtaining all information</a:t>
            </a:r>
          </a:p>
          <a:p>
            <a:pPr defTabSz="457200">
              <a:spcAft>
                <a:spcPts val="1200"/>
              </a:spcAft>
            </a:pPr>
            <a:r>
              <a:rPr lang="en-US" dirty="0" smtClean="0"/>
              <a:t>Although some prisoners are eager to talk under the stress and shock of action, capture, there shall be </a:t>
            </a:r>
            <a:r>
              <a:rPr lang="en-US" u="sng" dirty="0" smtClean="0"/>
              <a:t>no attempt to conduct a formal interrogation</a:t>
            </a:r>
            <a:endParaRPr lang="en-US" u="sng" dirty="0"/>
          </a:p>
        </p:txBody>
      </p:sp>
      <p:sp>
        <p:nvSpPr>
          <p:cNvPr id="3" name="Rectangle 2"/>
          <p:cNvSpPr/>
          <p:nvPr/>
        </p:nvSpPr>
        <p:spPr>
          <a:xfrm>
            <a:off x="1571518" y="176014"/>
            <a:ext cx="5970481" cy="523220"/>
          </a:xfrm>
          <a:prstGeom prst="rect">
            <a:avLst/>
          </a:prstGeom>
        </p:spPr>
        <p:txBody>
          <a:bodyPr wrap="none">
            <a:spAutoFit/>
          </a:bodyPr>
          <a:lstStyle/>
          <a:p>
            <a:pPr defTabSz="457200">
              <a:spcAft>
                <a:spcPts val="1000"/>
              </a:spcAft>
            </a:pPr>
            <a:r>
              <a:rPr lang="en-US" sz="2800" dirty="0"/>
              <a:t>Procedure for handling prisoners of war</a:t>
            </a:r>
          </a:p>
        </p:txBody>
      </p:sp>
    </p:spTree>
    <p:extLst>
      <p:ext uri="{BB962C8B-B14F-4D97-AF65-F5344CB8AC3E}">
        <p14:creationId xmlns:p14="http://schemas.microsoft.com/office/powerpoint/2010/main" val="14493275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977" y="416560"/>
            <a:ext cx="4151086" cy="5080000"/>
          </a:xfrm>
          <a:prstGeom prst="rect">
            <a:avLst/>
          </a:prstGeom>
        </p:spPr>
      </p:pic>
      <p:sp>
        <p:nvSpPr>
          <p:cNvPr id="3" name="Rectangle 2"/>
          <p:cNvSpPr/>
          <p:nvPr/>
        </p:nvSpPr>
        <p:spPr>
          <a:xfrm>
            <a:off x="256087" y="5740400"/>
            <a:ext cx="8613594" cy="369332"/>
          </a:xfrm>
          <a:prstGeom prst="rect">
            <a:avLst/>
          </a:prstGeom>
        </p:spPr>
        <p:txBody>
          <a:bodyPr wrap="square">
            <a:spAutoFit/>
          </a:bodyPr>
          <a:lstStyle/>
          <a:p>
            <a:r>
              <a:rPr lang="en-US" dirty="0"/>
              <a:t>Prisoners' </a:t>
            </a:r>
            <a:r>
              <a:rPr lang="en-US" dirty="0" smtClean="0"/>
              <a:t>clothing </a:t>
            </a:r>
            <a:r>
              <a:rPr lang="en-US" dirty="0"/>
              <a:t>and equipment is removed and searched </a:t>
            </a:r>
            <a:r>
              <a:rPr lang="en-US" dirty="0" smtClean="0"/>
              <a:t>for </a:t>
            </a:r>
            <a:r>
              <a:rPr lang="en-US" dirty="0"/>
              <a:t>items of intelligence value.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0707" y="416560"/>
            <a:ext cx="4100286" cy="5080000"/>
          </a:xfrm>
          <a:prstGeom prst="rect">
            <a:avLst/>
          </a:prstGeom>
        </p:spPr>
      </p:pic>
    </p:spTree>
    <p:extLst>
      <p:ext uri="{BB962C8B-B14F-4D97-AF65-F5344CB8AC3E}">
        <p14:creationId xmlns:p14="http://schemas.microsoft.com/office/powerpoint/2010/main" val="30342761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367" y="518160"/>
            <a:ext cx="3378316" cy="4084320"/>
          </a:xfrm>
          <a:prstGeom prst="rect">
            <a:avLst/>
          </a:prstGeom>
        </p:spPr>
      </p:pic>
      <p:sp>
        <p:nvSpPr>
          <p:cNvPr id="3" name="Rectangle 2"/>
          <p:cNvSpPr/>
          <p:nvPr/>
        </p:nvSpPr>
        <p:spPr>
          <a:xfrm>
            <a:off x="252368" y="4812715"/>
            <a:ext cx="3378316" cy="923330"/>
          </a:xfrm>
          <a:prstGeom prst="rect">
            <a:avLst/>
          </a:prstGeom>
        </p:spPr>
        <p:txBody>
          <a:bodyPr wrap="square">
            <a:spAutoFit/>
          </a:bodyPr>
          <a:lstStyle/>
          <a:p>
            <a:r>
              <a:rPr lang="en-US" dirty="0"/>
              <a:t>Prisoners point to their rank to help officers complete their identification.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6414" y="518160"/>
            <a:ext cx="4998294" cy="4084320"/>
          </a:xfrm>
          <a:prstGeom prst="rect">
            <a:avLst/>
          </a:prstGeom>
        </p:spPr>
      </p:pic>
      <p:sp>
        <p:nvSpPr>
          <p:cNvPr id="5" name="Rectangle 4"/>
          <p:cNvSpPr/>
          <p:nvPr/>
        </p:nvSpPr>
        <p:spPr>
          <a:xfrm>
            <a:off x="4038174" y="4812715"/>
            <a:ext cx="4572000" cy="646331"/>
          </a:xfrm>
          <a:prstGeom prst="rect">
            <a:avLst/>
          </a:prstGeom>
        </p:spPr>
        <p:txBody>
          <a:bodyPr>
            <a:spAutoFit/>
          </a:bodyPr>
          <a:lstStyle/>
          <a:p>
            <a:r>
              <a:rPr lang="en-US" dirty="0"/>
              <a:t>When initial processing is complete, prisoners are given </a:t>
            </a:r>
            <a:r>
              <a:rPr lang="en-US" dirty="0" smtClean="0"/>
              <a:t>cigarettes </a:t>
            </a:r>
            <a:r>
              <a:rPr lang="en-US" dirty="0"/>
              <a:t>and hot coffee.</a:t>
            </a:r>
          </a:p>
        </p:txBody>
      </p:sp>
    </p:spTree>
    <p:extLst>
      <p:ext uri="{BB962C8B-B14F-4D97-AF65-F5344CB8AC3E}">
        <p14:creationId xmlns:p14="http://schemas.microsoft.com/office/powerpoint/2010/main" val="34423346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068" y="517821"/>
            <a:ext cx="4342062" cy="353567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0286" y="517821"/>
            <a:ext cx="4114556" cy="5035296"/>
          </a:xfrm>
          <a:prstGeom prst="rect">
            <a:avLst/>
          </a:prstGeom>
        </p:spPr>
      </p:pic>
      <p:sp>
        <p:nvSpPr>
          <p:cNvPr id="6" name="Rectangle 5"/>
          <p:cNvSpPr/>
          <p:nvPr/>
        </p:nvSpPr>
        <p:spPr>
          <a:xfrm>
            <a:off x="178068" y="4181335"/>
            <a:ext cx="4342062" cy="1477328"/>
          </a:xfrm>
          <a:prstGeom prst="rect">
            <a:avLst/>
          </a:prstGeom>
        </p:spPr>
        <p:txBody>
          <a:bodyPr wrap="square">
            <a:spAutoFit/>
          </a:bodyPr>
          <a:lstStyle/>
          <a:p>
            <a:r>
              <a:rPr lang="en-US" dirty="0" smtClean="0"/>
              <a:t>Back row</a:t>
            </a:r>
            <a:r>
              <a:rPr lang="en-US" dirty="0"/>
              <a:t>, left to right: Maschinenmaat Erwin Geimeir, Mechanikersmaat Herbert Brunken, Maschinengefreiter Gustav Brückmann and Maschinenobergefreiter Walter Schroeder. </a:t>
            </a:r>
          </a:p>
        </p:txBody>
      </p:sp>
      <p:pic>
        <p:nvPicPr>
          <p:cNvPr id="7" name="Picture 6"/>
          <p:cNvPicPr>
            <a:picLocks noChangeAspect="1"/>
          </p:cNvPicPr>
          <p:nvPr/>
        </p:nvPicPr>
        <p:blipFill>
          <a:blip r:embed="rId4"/>
          <a:stretch>
            <a:fillRect/>
          </a:stretch>
        </p:blipFill>
        <p:spPr>
          <a:xfrm>
            <a:off x="4760286" y="5658663"/>
            <a:ext cx="4170025" cy="768163"/>
          </a:xfrm>
          <a:prstGeom prst="rect">
            <a:avLst/>
          </a:prstGeom>
        </p:spPr>
      </p:pic>
    </p:spTree>
    <p:extLst>
      <p:ext uri="{BB962C8B-B14F-4D97-AF65-F5344CB8AC3E}">
        <p14:creationId xmlns:p14="http://schemas.microsoft.com/office/powerpoint/2010/main" val="8085523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1496" y="294900"/>
            <a:ext cx="6469248" cy="5341751"/>
          </a:xfrm>
          <a:prstGeom prst="rect">
            <a:avLst/>
          </a:prstGeom>
        </p:spPr>
      </p:pic>
      <p:sp>
        <p:nvSpPr>
          <p:cNvPr id="8" name="Rectangle 7"/>
          <p:cNvSpPr/>
          <p:nvPr/>
        </p:nvSpPr>
        <p:spPr>
          <a:xfrm>
            <a:off x="477520" y="5812750"/>
            <a:ext cx="8219440" cy="646331"/>
          </a:xfrm>
          <a:prstGeom prst="rect">
            <a:avLst/>
          </a:prstGeom>
        </p:spPr>
        <p:txBody>
          <a:bodyPr wrap="square">
            <a:spAutoFit/>
          </a:bodyPr>
          <a:lstStyle/>
          <a:p>
            <a:r>
              <a:rPr lang="en-US" dirty="0"/>
              <a:t>Prisoners from Duane </a:t>
            </a:r>
            <a:r>
              <a:rPr lang="en-US" dirty="0" smtClean="0"/>
              <a:t>and Spencer are </a:t>
            </a:r>
            <a:r>
              <a:rPr lang="en-US" dirty="0"/>
              <a:t>handed over to British Marines on 20 April at the Royal Naval Base at Greenock-Gourock, </a:t>
            </a:r>
            <a:r>
              <a:rPr lang="en-US" dirty="0" smtClean="0"/>
              <a:t>Scotland</a:t>
            </a:r>
            <a:r>
              <a:rPr lang="en-US" dirty="0"/>
              <a:t>.</a:t>
            </a:r>
            <a:endParaRPr lang="en-US" dirty="0" smtClean="0"/>
          </a:p>
        </p:txBody>
      </p:sp>
    </p:spTree>
    <p:extLst>
      <p:ext uri="{BB962C8B-B14F-4D97-AF65-F5344CB8AC3E}">
        <p14:creationId xmlns:p14="http://schemas.microsoft.com/office/powerpoint/2010/main" val="41261095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5064" y="1092056"/>
            <a:ext cx="8661637" cy="5252720"/>
          </a:xfrm>
          <a:prstGeom prst="rect">
            <a:avLst/>
          </a:prstGeom>
        </p:spPr>
        <p:txBody>
          <a:bodyPr wrap="square">
            <a:spAutoFit/>
          </a:bodyPr>
          <a:lstStyle/>
          <a:p>
            <a:pPr defTabSz="457200">
              <a:spcAft>
                <a:spcPts val="1000"/>
              </a:spcAft>
            </a:pPr>
            <a:r>
              <a:rPr lang="en-US" dirty="0" smtClean="0"/>
              <a:t>Screening took place at the port of debarkation (Newport News, Brooklyn, or Boston)</a:t>
            </a:r>
          </a:p>
          <a:p>
            <a:pPr defTabSz="457200">
              <a:spcAft>
                <a:spcPts val="1000"/>
              </a:spcAft>
            </a:pPr>
            <a:r>
              <a:rPr lang="en-US" dirty="0" smtClean="0"/>
              <a:t>Prisoners were photographed, fingerprinted and filled </a:t>
            </a:r>
            <a:r>
              <a:rPr lang="en-US" dirty="0"/>
              <a:t>out the Basic Personnel Record </a:t>
            </a:r>
          </a:p>
          <a:p>
            <a:pPr defTabSz="457200">
              <a:spcAft>
                <a:spcPts val="1000"/>
              </a:spcAft>
            </a:pPr>
            <a:endParaRPr lang="en-US" dirty="0" smtClean="0"/>
          </a:p>
          <a:p>
            <a:pPr defTabSz="457200">
              <a:spcAft>
                <a:spcPts val="1000"/>
              </a:spcAft>
            </a:pPr>
            <a:r>
              <a:rPr lang="en-US" dirty="0" smtClean="0"/>
              <a:t>Officers conducting the screening were Interrogators from the Joint Interrogation Center </a:t>
            </a:r>
          </a:p>
          <a:p>
            <a:pPr defTabSz="457200">
              <a:spcAft>
                <a:spcPts val="1000"/>
              </a:spcAft>
            </a:pPr>
            <a:r>
              <a:rPr lang="en-US" dirty="0" smtClean="0"/>
              <a:t>Prisoners filled out a questionnaire – with questions that far exceeded requirements of the Geneva convention</a:t>
            </a:r>
          </a:p>
          <a:p>
            <a:pPr defTabSz="457200">
              <a:spcAft>
                <a:spcPts val="1000"/>
              </a:spcAft>
            </a:pPr>
            <a:r>
              <a:rPr lang="en-US" dirty="0" smtClean="0"/>
              <a:t>Prisoners usually accepted this form as an essential procedure and filled in the information </a:t>
            </a:r>
          </a:p>
          <a:p>
            <a:pPr defTabSz="457200">
              <a:spcAft>
                <a:spcPts val="1000"/>
              </a:spcAft>
            </a:pPr>
            <a:r>
              <a:rPr lang="en-US" dirty="0" smtClean="0"/>
              <a:t>Interrogators made brief notes on the form and selected or rejected the prisoners</a:t>
            </a:r>
          </a:p>
          <a:p>
            <a:pPr defTabSz="457200">
              <a:spcAft>
                <a:spcPts val="1000"/>
              </a:spcAft>
            </a:pPr>
            <a:endParaRPr lang="en-US" dirty="0" smtClean="0"/>
          </a:p>
          <a:p>
            <a:pPr defTabSz="457200">
              <a:spcAft>
                <a:spcPts val="1000"/>
              </a:spcAft>
            </a:pPr>
            <a:r>
              <a:rPr lang="en-US" dirty="0" smtClean="0"/>
              <a:t>After the screening process was completed the interrogation officer prepared a Preliminary Interrogation Report</a:t>
            </a:r>
          </a:p>
          <a:p>
            <a:pPr defTabSz="457200">
              <a:spcAft>
                <a:spcPts val="1000"/>
              </a:spcAft>
            </a:pPr>
            <a:endParaRPr lang="en-US" dirty="0"/>
          </a:p>
          <a:p>
            <a:pPr defTabSz="457200">
              <a:spcAft>
                <a:spcPts val="1000"/>
              </a:spcAft>
            </a:pPr>
            <a:r>
              <a:rPr lang="en-US" dirty="0" smtClean="0"/>
              <a:t>Selected prisoners were transported to a holding camp Ft. Meade, MD the rest directly to regular POW camps</a:t>
            </a:r>
          </a:p>
        </p:txBody>
      </p:sp>
      <p:sp>
        <p:nvSpPr>
          <p:cNvPr id="3" name="Rectangle 2"/>
          <p:cNvSpPr/>
          <p:nvPr/>
        </p:nvSpPr>
        <p:spPr>
          <a:xfrm>
            <a:off x="506035" y="206494"/>
            <a:ext cx="8019696" cy="523220"/>
          </a:xfrm>
          <a:prstGeom prst="rect">
            <a:avLst/>
          </a:prstGeom>
        </p:spPr>
        <p:txBody>
          <a:bodyPr wrap="none">
            <a:spAutoFit/>
          </a:bodyPr>
          <a:lstStyle/>
          <a:p>
            <a:pPr algn="ctr" defTabSz="457200">
              <a:spcAft>
                <a:spcPts val="1000"/>
              </a:spcAft>
            </a:pPr>
            <a:r>
              <a:rPr lang="en-US" sz="2800" dirty="0" smtClean="0"/>
              <a:t>Screening prisoners </a:t>
            </a:r>
            <a:r>
              <a:rPr lang="en-US" sz="2800" dirty="0"/>
              <a:t>of </a:t>
            </a:r>
            <a:r>
              <a:rPr lang="en-US" sz="2800" dirty="0" smtClean="0"/>
              <a:t>war for detailed interrogation</a:t>
            </a:r>
            <a:endParaRPr lang="en-US" sz="2800" dirty="0"/>
          </a:p>
        </p:txBody>
      </p:sp>
    </p:spTree>
    <p:extLst>
      <p:ext uri="{BB962C8B-B14F-4D97-AF65-F5344CB8AC3E}">
        <p14:creationId xmlns:p14="http://schemas.microsoft.com/office/powerpoint/2010/main" val="11266941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8759" y="350216"/>
            <a:ext cx="6353044" cy="5207823"/>
          </a:xfrm>
          <a:prstGeom prst="rect">
            <a:avLst/>
          </a:prstGeom>
        </p:spPr>
      </p:pic>
      <p:sp>
        <p:nvSpPr>
          <p:cNvPr id="3" name="Rectangle 2"/>
          <p:cNvSpPr/>
          <p:nvPr/>
        </p:nvSpPr>
        <p:spPr>
          <a:xfrm>
            <a:off x="447040" y="5749111"/>
            <a:ext cx="8069163" cy="646331"/>
          </a:xfrm>
          <a:prstGeom prst="rect">
            <a:avLst/>
          </a:prstGeom>
        </p:spPr>
        <p:txBody>
          <a:bodyPr wrap="square">
            <a:spAutoFit/>
          </a:bodyPr>
          <a:lstStyle/>
          <a:p>
            <a:r>
              <a:rPr lang="en-US" dirty="0"/>
              <a:t>Leutnant zur see (Sonderführer) Oskar </a:t>
            </a:r>
            <a:r>
              <a:rPr lang="en-US" dirty="0" smtClean="0"/>
              <a:t>Bernhard, U-352 Navigator addresses </a:t>
            </a:r>
            <a:r>
              <a:rPr lang="en-US" dirty="0"/>
              <a:t>the crew in the filling out of the Basic Personnel Record which he holds in his hands.</a:t>
            </a:r>
          </a:p>
        </p:txBody>
      </p:sp>
    </p:spTree>
    <p:extLst>
      <p:ext uri="{BB962C8B-B14F-4D97-AF65-F5344CB8AC3E}">
        <p14:creationId xmlns:p14="http://schemas.microsoft.com/office/powerpoint/2010/main" val="22616582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4661" y="247599"/>
            <a:ext cx="5891184" cy="5744637"/>
          </a:xfrm>
          <a:prstGeom prst="rect">
            <a:avLst/>
          </a:prstGeom>
        </p:spPr>
      </p:pic>
      <p:sp>
        <p:nvSpPr>
          <p:cNvPr id="6" name="TextBox 5"/>
          <p:cNvSpPr txBox="1"/>
          <p:nvPr/>
        </p:nvSpPr>
        <p:spPr>
          <a:xfrm>
            <a:off x="1596484" y="6102517"/>
            <a:ext cx="5407538" cy="646331"/>
          </a:xfrm>
          <a:prstGeom prst="rect">
            <a:avLst/>
          </a:prstGeom>
          <a:noFill/>
        </p:spPr>
        <p:txBody>
          <a:bodyPr wrap="square" rtlCol="0">
            <a:spAutoFit/>
          </a:bodyPr>
          <a:lstStyle/>
          <a:p>
            <a:pPr algn="ctr"/>
            <a:r>
              <a:rPr lang="nn-NO" dirty="0" smtClean="0"/>
              <a:t>Basic Personnel Form - Werner </a:t>
            </a:r>
            <a:r>
              <a:rPr lang="nn-NO" dirty="0"/>
              <a:t>Drechsler, </a:t>
            </a:r>
            <a:r>
              <a:rPr lang="nn-NO" dirty="0" smtClean="0"/>
              <a:t>U-118</a:t>
            </a:r>
          </a:p>
          <a:p>
            <a:pPr algn="ctr"/>
            <a:r>
              <a:rPr lang="nn-NO" dirty="0" smtClean="0"/>
              <a:t>War Department, </a:t>
            </a:r>
            <a:r>
              <a:rPr lang="en-US" dirty="0"/>
              <a:t>Provost Marshal </a:t>
            </a:r>
            <a:r>
              <a:rPr lang="en-US" dirty="0" smtClean="0"/>
              <a:t>General</a:t>
            </a:r>
            <a:r>
              <a:rPr lang="nn-NO" dirty="0" smtClean="0"/>
              <a:t> </a:t>
            </a:r>
            <a:r>
              <a:rPr lang="nn-NO" dirty="0"/>
              <a:t>Form No. </a:t>
            </a:r>
            <a:r>
              <a:rPr lang="nn-NO" dirty="0" smtClean="0"/>
              <a:t>2</a:t>
            </a:r>
            <a:endParaRPr lang="en-US" dirty="0"/>
          </a:p>
        </p:txBody>
      </p:sp>
    </p:spTree>
    <p:extLst>
      <p:ext uri="{BB962C8B-B14F-4D97-AF65-F5344CB8AC3E}">
        <p14:creationId xmlns:p14="http://schemas.microsoft.com/office/powerpoint/2010/main" val="38972142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1473" y="436880"/>
            <a:ext cx="6001768" cy="5956185"/>
          </a:xfrm>
          <a:prstGeom prst="rect">
            <a:avLst/>
          </a:prstGeom>
        </p:spPr>
      </p:pic>
    </p:spTree>
    <p:extLst>
      <p:ext uri="{BB962C8B-B14F-4D97-AF65-F5344CB8AC3E}">
        <p14:creationId xmlns:p14="http://schemas.microsoft.com/office/powerpoint/2010/main" val="8380755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921" y="175540"/>
            <a:ext cx="3964320" cy="322883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0880" y="175540"/>
            <a:ext cx="4124960" cy="3223982"/>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442" y="3557784"/>
            <a:ext cx="3934799" cy="3137485"/>
          </a:xfrm>
          <a:prstGeom prst="rect">
            <a:avLst/>
          </a:prstGeom>
        </p:spPr>
      </p:pic>
    </p:spTree>
    <p:extLst>
      <p:ext uri="{BB962C8B-B14F-4D97-AF65-F5344CB8AC3E}">
        <p14:creationId xmlns:p14="http://schemas.microsoft.com/office/powerpoint/2010/main" val="1362178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1755" y="233679"/>
            <a:ext cx="7002245" cy="5509661"/>
          </a:xfrm>
          <a:prstGeom prst="rect">
            <a:avLst/>
          </a:prstGeom>
        </p:spPr>
      </p:pic>
      <p:sp>
        <p:nvSpPr>
          <p:cNvPr id="4" name="Rectangle 3"/>
          <p:cNvSpPr/>
          <p:nvPr/>
        </p:nvSpPr>
        <p:spPr>
          <a:xfrm>
            <a:off x="800635" y="5743340"/>
            <a:ext cx="7073366" cy="923330"/>
          </a:xfrm>
          <a:prstGeom prst="rect">
            <a:avLst/>
          </a:prstGeom>
        </p:spPr>
        <p:txBody>
          <a:bodyPr wrap="square">
            <a:spAutoFit/>
          </a:bodyPr>
          <a:lstStyle/>
          <a:p>
            <a:r>
              <a:rPr lang="en-US" dirty="0"/>
              <a:t>The Basic Personnel Record form is typed out - The British officer is Lieutenant Ralph </a:t>
            </a:r>
            <a:r>
              <a:rPr lang="en-US" dirty="0" smtClean="0"/>
              <a:t>Izzard</a:t>
            </a:r>
            <a:r>
              <a:rPr lang="en-US" dirty="0"/>
              <a:t>, R.N.V.R. </a:t>
            </a:r>
            <a:r>
              <a:rPr lang="en-US" dirty="0" smtClean="0"/>
              <a:t>an exchange officer who trained </a:t>
            </a:r>
            <a:r>
              <a:rPr lang="en-US" dirty="0"/>
              <a:t>the initial cadre of U.S. Navy </a:t>
            </a:r>
            <a:r>
              <a:rPr lang="en-US" dirty="0" smtClean="0"/>
              <a:t>Interrogators</a:t>
            </a:r>
            <a:endParaRPr lang="en-US" dirty="0"/>
          </a:p>
        </p:txBody>
      </p:sp>
    </p:spTree>
    <p:extLst>
      <p:ext uri="{BB962C8B-B14F-4D97-AF65-F5344CB8AC3E}">
        <p14:creationId xmlns:p14="http://schemas.microsoft.com/office/powerpoint/2010/main" val="40963773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1120" y="81989"/>
            <a:ext cx="8999103" cy="523220"/>
          </a:xfrm>
          <a:prstGeom prst="rect">
            <a:avLst/>
          </a:prstGeom>
        </p:spPr>
        <p:txBody>
          <a:bodyPr wrap="square">
            <a:spAutoFit/>
          </a:bodyPr>
          <a:lstStyle/>
          <a:p>
            <a:pPr algn="ctr"/>
            <a:r>
              <a:rPr lang="en-US" sz="2800" dirty="0" smtClean="0"/>
              <a:t>U-595 sunk </a:t>
            </a:r>
            <a:r>
              <a:rPr lang="en-US" sz="2800" dirty="0"/>
              <a:t>by </a:t>
            </a:r>
            <a:r>
              <a:rPr lang="en-US" sz="2800" dirty="0" smtClean="0"/>
              <a:t>7 RAF </a:t>
            </a:r>
            <a:r>
              <a:rPr lang="en-US" sz="2800" smtClean="0"/>
              <a:t>Hudsons</a:t>
            </a:r>
            <a:r>
              <a:rPr lang="en-US" sz="2800" dirty="0" smtClean="0"/>
              <a:t> </a:t>
            </a:r>
            <a:r>
              <a:rPr lang="en-US" sz="2800" dirty="0" smtClean="0"/>
              <a:t>off Algeria 14 November </a:t>
            </a:r>
            <a:r>
              <a:rPr lang="en-US" sz="2800" dirty="0"/>
              <a:t>1943</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8445" y="776835"/>
            <a:ext cx="3030467" cy="2505187"/>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8480" y="776835"/>
            <a:ext cx="3107106" cy="250853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8480" y="3846916"/>
            <a:ext cx="3103623" cy="2607417"/>
          </a:xfrm>
          <a:prstGeom prst="rect">
            <a:avLst/>
          </a:prstGeom>
        </p:spPr>
      </p:pic>
      <p:sp>
        <p:nvSpPr>
          <p:cNvPr id="8" name="Rectangle 7"/>
          <p:cNvSpPr/>
          <p:nvPr/>
        </p:nvSpPr>
        <p:spPr>
          <a:xfrm>
            <a:off x="5653142" y="6488668"/>
            <a:ext cx="1551771" cy="369332"/>
          </a:xfrm>
          <a:prstGeom prst="rect">
            <a:avLst/>
          </a:prstGeom>
        </p:spPr>
        <p:txBody>
          <a:bodyPr wrap="none">
            <a:spAutoFit/>
          </a:bodyPr>
          <a:lstStyle/>
          <a:p>
            <a:r>
              <a:rPr lang="en-US" dirty="0" smtClean="0">
                <a:solidFill>
                  <a:srgbClr val="000000"/>
                </a:solidFill>
              </a:rPr>
              <a:t>Junior enlisted</a:t>
            </a:r>
            <a:endParaRPr lang="en-US" dirty="0"/>
          </a:p>
        </p:txBody>
      </p:sp>
      <p:sp>
        <p:nvSpPr>
          <p:cNvPr id="9" name="Rectangle 8"/>
          <p:cNvSpPr/>
          <p:nvPr/>
        </p:nvSpPr>
        <p:spPr>
          <a:xfrm>
            <a:off x="5587544" y="3381475"/>
            <a:ext cx="1443729" cy="369332"/>
          </a:xfrm>
          <a:prstGeom prst="rect">
            <a:avLst/>
          </a:prstGeom>
        </p:spPr>
        <p:txBody>
          <a:bodyPr wrap="none">
            <a:spAutoFit/>
          </a:bodyPr>
          <a:lstStyle/>
          <a:p>
            <a:r>
              <a:rPr lang="en-US" dirty="0" smtClean="0">
                <a:solidFill>
                  <a:srgbClr val="000000"/>
                </a:solidFill>
              </a:rPr>
              <a:t>Petty Officers</a:t>
            </a:r>
            <a:endParaRPr lang="en-US" dirty="0"/>
          </a:p>
        </p:txBody>
      </p:sp>
      <p:sp>
        <p:nvSpPr>
          <p:cNvPr id="10" name="Rectangle 9"/>
          <p:cNvSpPr/>
          <p:nvPr/>
        </p:nvSpPr>
        <p:spPr>
          <a:xfrm>
            <a:off x="675683" y="3381475"/>
            <a:ext cx="3515990" cy="1477328"/>
          </a:xfrm>
          <a:prstGeom prst="rect">
            <a:avLst/>
          </a:prstGeom>
        </p:spPr>
        <p:txBody>
          <a:bodyPr wrap="square">
            <a:spAutoFit/>
          </a:bodyPr>
          <a:lstStyle/>
          <a:p>
            <a:r>
              <a:rPr lang="en-US" dirty="0" smtClean="0"/>
              <a:t>The </a:t>
            </a:r>
            <a:r>
              <a:rPr lang="en-US" dirty="0"/>
              <a:t>Officers of U-595 (Left </a:t>
            </a:r>
            <a:r>
              <a:rPr lang="en-US" dirty="0" smtClean="0"/>
              <a:t>to </a:t>
            </a:r>
            <a:r>
              <a:rPr lang="en-US" dirty="0"/>
              <a:t>Right) Jürgen Quaet-Faslem, Friedrich Kaiser, Emmerich Freiherr von Mirbach and Horst Eberhard von Horstig</a:t>
            </a:r>
          </a:p>
        </p:txBody>
      </p:sp>
      <p:sp>
        <p:nvSpPr>
          <p:cNvPr id="3" name="TextBox 2"/>
          <p:cNvSpPr txBox="1"/>
          <p:nvPr/>
        </p:nvSpPr>
        <p:spPr>
          <a:xfrm>
            <a:off x="675683" y="5254004"/>
            <a:ext cx="3789680" cy="923330"/>
          </a:xfrm>
          <a:prstGeom prst="rect">
            <a:avLst/>
          </a:prstGeom>
          <a:noFill/>
        </p:spPr>
        <p:txBody>
          <a:bodyPr wrap="square" rtlCol="0">
            <a:spAutoFit/>
          </a:bodyPr>
          <a:lstStyle/>
          <a:p>
            <a:r>
              <a:rPr lang="en-US" dirty="0" smtClean="0"/>
              <a:t>U-595’s crew was transferred to the USN and arrived Newport News, VA on 30 November 1942</a:t>
            </a:r>
            <a:endParaRPr lang="en-US" dirty="0"/>
          </a:p>
        </p:txBody>
      </p:sp>
    </p:spTree>
    <p:extLst>
      <p:ext uri="{BB962C8B-B14F-4D97-AF65-F5344CB8AC3E}">
        <p14:creationId xmlns:p14="http://schemas.microsoft.com/office/powerpoint/2010/main" val="12384661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5347484" cy="6550502"/>
          </a:xfrm>
          <a:prstGeom prst="rect">
            <a:avLst/>
          </a:prstGeom>
        </p:spPr>
      </p:pic>
      <p:sp>
        <p:nvSpPr>
          <p:cNvPr id="3" name="TextBox 2"/>
          <p:cNvSpPr txBox="1"/>
          <p:nvPr/>
        </p:nvSpPr>
        <p:spPr>
          <a:xfrm>
            <a:off x="4992786" y="1041303"/>
            <a:ext cx="4151214" cy="5262979"/>
          </a:xfrm>
          <a:prstGeom prst="rect">
            <a:avLst/>
          </a:prstGeom>
          <a:noFill/>
        </p:spPr>
        <p:txBody>
          <a:bodyPr wrap="square" rtlCol="0">
            <a:spAutoFit/>
          </a:bodyPr>
          <a:lstStyle/>
          <a:p>
            <a:r>
              <a:rPr lang="en-US" sz="1600" dirty="0" smtClean="0"/>
              <a:t>Name and forename _____</a:t>
            </a:r>
          </a:p>
          <a:p>
            <a:r>
              <a:rPr lang="en-US" sz="1600" dirty="0" smtClean="0"/>
              <a:t>Age _____     service grade _____</a:t>
            </a:r>
          </a:p>
          <a:p>
            <a:r>
              <a:rPr lang="en-US" sz="1600" dirty="0" smtClean="0"/>
              <a:t>Home ____     Family (parents) _____</a:t>
            </a:r>
          </a:p>
          <a:p>
            <a:r>
              <a:rPr lang="en-US" sz="1600" dirty="0" smtClean="0"/>
              <a:t>Brothers and sisters _____</a:t>
            </a:r>
          </a:p>
          <a:p>
            <a:r>
              <a:rPr lang="en-US" sz="1600" dirty="0" smtClean="0"/>
              <a:t>Service Number _____</a:t>
            </a:r>
          </a:p>
          <a:p>
            <a:r>
              <a:rPr lang="en-US" sz="1600" dirty="0" smtClean="0"/>
              <a:t>When entered the Navy Year ____ Month ____</a:t>
            </a:r>
          </a:p>
          <a:p>
            <a:r>
              <a:rPr lang="en-US" sz="1600" dirty="0" smtClean="0"/>
              <a:t>Civilian occupation _____</a:t>
            </a:r>
          </a:p>
          <a:p>
            <a:r>
              <a:rPr lang="en-US" sz="1600" dirty="0" smtClean="0"/>
              <a:t>U-boat Number _____ Captain _____</a:t>
            </a:r>
          </a:p>
          <a:p>
            <a:r>
              <a:rPr lang="en-US" sz="1600" dirty="0" smtClean="0"/>
              <a:t>Flotilla Comm. ____ Role in the boat ____</a:t>
            </a:r>
          </a:p>
          <a:p>
            <a:endParaRPr lang="en-US" sz="1600" dirty="0" smtClean="0"/>
          </a:p>
          <a:p>
            <a:r>
              <a:rPr lang="en-US" sz="1600" dirty="0" smtClean="0"/>
              <a:t>How did you get out of the boat? _____</a:t>
            </a:r>
            <a:endParaRPr lang="en-US" sz="1600" dirty="0"/>
          </a:p>
          <a:p>
            <a:endParaRPr lang="en-US" sz="1600" dirty="0" smtClean="0"/>
          </a:p>
          <a:p>
            <a:r>
              <a:rPr lang="en-US" sz="1600" dirty="0" smtClean="0"/>
              <a:t>Have you been on all the voyages? _____</a:t>
            </a:r>
          </a:p>
          <a:p>
            <a:endParaRPr lang="en-US" sz="1600" dirty="0"/>
          </a:p>
          <a:p>
            <a:r>
              <a:rPr lang="en-US" sz="1600" dirty="0" smtClean="0"/>
              <a:t>Awards ___ Iron Cross II, U-boat Badge etc. ___</a:t>
            </a:r>
          </a:p>
          <a:p>
            <a:endParaRPr lang="en-US" sz="1600" dirty="0"/>
          </a:p>
          <a:p>
            <a:r>
              <a:rPr lang="en-US" sz="1600" dirty="0" smtClean="0"/>
              <a:t>Conning tower emblem? _____</a:t>
            </a:r>
          </a:p>
          <a:p>
            <a:r>
              <a:rPr lang="en-US" sz="1600" dirty="0" smtClean="0"/>
              <a:t>What size was your boat?  _____</a:t>
            </a:r>
          </a:p>
          <a:p>
            <a:r>
              <a:rPr lang="en-US" sz="1600" dirty="0" smtClean="0"/>
              <a:t>What year was it constructed? _____</a:t>
            </a:r>
          </a:p>
          <a:p>
            <a:endParaRPr lang="en-US" sz="1600" dirty="0"/>
          </a:p>
          <a:p>
            <a:r>
              <a:rPr lang="en-US" sz="1600" dirty="0" smtClean="0"/>
              <a:t>Interrogator’s Comments  : _____</a:t>
            </a:r>
            <a:endParaRPr lang="en-US" sz="1600" dirty="0"/>
          </a:p>
        </p:txBody>
      </p:sp>
    </p:spTree>
    <p:extLst>
      <p:ext uri="{BB962C8B-B14F-4D97-AF65-F5344CB8AC3E}">
        <p14:creationId xmlns:p14="http://schemas.microsoft.com/office/powerpoint/2010/main" val="35421570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uboatarchive.net/POW/U-505TableMargi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2863" y="2239963"/>
            <a:ext cx="1333500" cy="95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uboatarchive.net/POW/U-505TableMargi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4013" y="2239963"/>
            <a:ext cx="1428750" cy="95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http://uboatarchive.net/POW/U-505TableMargi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6113" y="2239963"/>
            <a:ext cx="1190625" cy="95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uboatarchive.net/POW/U-505TableMargi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2013" y="2239963"/>
            <a:ext cx="714375" cy="95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http://uboatarchive.net/POW/U-505TableMargi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20513" y="2239963"/>
            <a:ext cx="714375" cy="95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Table 9"/>
          <p:cNvGraphicFramePr>
            <a:graphicFrameLocks noGrp="1"/>
          </p:cNvGraphicFramePr>
          <p:nvPr>
            <p:extLst>
              <p:ext uri="{D42A27DB-BD31-4B8C-83A1-F6EECF244321}">
                <p14:modId xmlns:p14="http://schemas.microsoft.com/office/powerpoint/2010/main" val="620796212"/>
              </p:ext>
            </p:extLst>
          </p:nvPr>
        </p:nvGraphicFramePr>
        <p:xfrm>
          <a:off x="205944" y="243695"/>
          <a:ext cx="8699160" cy="6463006"/>
        </p:xfrm>
        <a:graphic>
          <a:graphicData uri="http://schemas.openxmlformats.org/drawingml/2006/table">
            <a:tbl>
              <a:tblPr firstRow="1" bandRow="1">
                <a:tableStyleId>{F5AB1C69-6EDB-4FF4-983F-18BD219EF322}</a:tableStyleId>
              </a:tblPr>
              <a:tblGrid>
                <a:gridCol w="1194488"/>
                <a:gridCol w="1393568"/>
                <a:gridCol w="1158240"/>
                <a:gridCol w="782320"/>
                <a:gridCol w="2827775"/>
                <a:gridCol w="1342769"/>
              </a:tblGrid>
              <a:tr h="555374">
                <a:tc>
                  <a:txBody>
                    <a:bodyPr/>
                    <a:lstStyle/>
                    <a:p>
                      <a:pPr algn="ctr"/>
                      <a:r>
                        <a:rPr lang="en-US" sz="1200" u="none" kern="1200" dirty="0" smtClean="0">
                          <a:effectLst/>
                        </a:rPr>
                        <a:t>Name</a:t>
                      </a:r>
                      <a:endParaRPr lang="en-US" sz="1200" u="none" dirty="0"/>
                    </a:p>
                  </a:txBody>
                  <a:tcPr anchor="b"/>
                </a:tc>
                <a:tc>
                  <a:txBody>
                    <a:bodyPr/>
                    <a:lstStyle/>
                    <a:p>
                      <a:pPr algn="ctr"/>
                      <a:r>
                        <a:rPr lang="en-US" sz="1200" u="none" kern="1200" dirty="0" smtClean="0">
                          <a:effectLst/>
                        </a:rPr>
                        <a:t>Rank/Rating</a:t>
                      </a:r>
                      <a:endParaRPr lang="en-US" sz="1200" u="none" dirty="0"/>
                    </a:p>
                  </a:txBody>
                  <a:tcPr anchor="b"/>
                </a:tc>
                <a:tc>
                  <a:txBody>
                    <a:bodyPr/>
                    <a:lstStyle/>
                    <a:p>
                      <a:pPr algn="ctr"/>
                      <a:r>
                        <a:rPr lang="en-US" sz="1200" kern="1200" dirty="0" smtClean="0">
                          <a:effectLst/>
                        </a:rPr>
                        <a:t>Stammroll </a:t>
                      </a:r>
                      <a:r>
                        <a:rPr lang="en-US" sz="1200" u="none" kern="1200" dirty="0" smtClean="0">
                          <a:effectLst/>
                        </a:rPr>
                        <a:t>Number</a:t>
                      </a:r>
                      <a:endParaRPr lang="en-US" sz="1200" u="none" dirty="0"/>
                    </a:p>
                  </a:txBody>
                  <a:tcPr anchor="b"/>
                </a:tc>
                <a:tc>
                  <a:txBody>
                    <a:bodyPr/>
                    <a:lstStyle/>
                    <a:p>
                      <a:pPr algn="ctr"/>
                      <a:r>
                        <a:rPr lang="en-US" sz="1200" kern="1200" dirty="0" smtClean="0">
                          <a:effectLst/>
                        </a:rPr>
                        <a:t>Serial</a:t>
                      </a:r>
                      <a:r>
                        <a:rPr lang="en-US" sz="1200" u="none" kern="1200" baseline="0" dirty="0" smtClean="0">
                          <a:effectLst/>
                        </a:rPr>
                        <a:t> </a:t>
                      </a:r>
                      <a:r>
                        <a:rPr lang="en-US" sz="1200" u="none" kern="1200" dirty="0" smtClean="0">
                          <a:effectLst/>
                        </a:rPr>
                        <a:t>Number</a:t>
                      </a:r>
                      <a:endParaRPr lang="en-US" sz="1200" u="none" dirty="0"/>
                    </a:p>
                  </a:txBody>
                  <a:tcPr anchor="b"/>
                </a:tc>
                <a:tc>
                  <a:txBody>
                    <a:bodyPr/>
                    <a:lstStyle/>
                    <a:p>
                      <a:pPr algn="ctr"/>
                      <a:r>
                        <a:rPr lang="en-US" sz="1200" kern="1200" dirty="0" smtClean="0">
                          <a:effectLst/>
                        </a:rPr>
                        <a:t>Screening Officer </a:t>
                      </a:r>
                      <a:r>
                        <a:rPr lang="en-US" sz="1200" u="none" kern="1200" dirty="0" smtClean="0">
                          <a:effectLst/>
                        </a:rPr>
                        <a:t>Comments</a:t>
                      </a:r>
                      <a:endParaRPr lang="en-US" sz="1200" u="none" dirty="0"/>
                    </a:p>
                  </a:txBody>
                  <a:tcPr anchor="b"/>
                </a:tc>
                <a:tc>
                  <a:txBody>
                    <a:bodyPr/>
                    <a:lstStyle/>
                    <a:p>
                      <a:pPr algn="ctr"/>
                      <a:r>
                        <a:rPr lang="en-US" sz="1200" kern="1200" dirty="0" smtClean="0">
                          <a:effectLst/>
                        </a:rPr>
                        <a:t>Selected for Further </a:t>
                      </a:r>
                      <a:r>
                        <a:rPr lang="en-US" sz="1200" u="none" kern="1200" dirty="0" smtClean="0">
                          <a:effectLst/>
                        </a:rPr>
                        <a:t>Screening</a:t>
                      </a:r>
                      <a:endParaRPr lang="en-US" sz="1200" u="none" dirty="0"/>
                    </a:p>
                  </a:txBody>
                  <a:tcPr anchor="b"/>
                </a:tc>
              </a:tr>
              <a:tr h="647014">
                <a:tc>
                  <a:txBody>
                    <a:bodyPr/>
                    <a:lstStyle/>
                    <a:p>
                      <a:pPr algn="l"/>
                      <a:r>
                        <a:rPr lang="en-US" sz="1200" dirty="0" smtClean="0">
                          <a:latin typeface="+mn-lt"/>
                        </a:rPr>
                        <a:t>QUAET-FASLEM, Jürgen</a:t>
                      </a:r>
                      <a:endParaRPr lang="en-US" sz="1200" dirty="0">
                        <a:latin typeface="+mn-lt"/>
                      </a:endParaRPr>
                    </a:p>
                  </a:txBody>
                  <a:tcPr/>
                </a:tc>
                <a:tc>
                  <a:txBody>
                    <a:bodyPr/>
                    <a:lstStyle/>
                    <a:p>
                      <a:pPr algn="l"/>
                      <a:r>
                        <a:rPr lang="en-US" sz="1200" dirty="0" smtClean="0">
                          <a:latin typeface="+mn-lt"/>
                        </a:rPr>
                        <a:t>Kapitänleutnant</a:t>
                      </a:r>
                      <a:endParaRPr lang="en-US" sz="1200" dirty="0">
                        <a:latin typeface="+mn-lt"/>
                      </a:endParaRPr>
                    </a:p>
                  </a:txBody>
                  <a:tcPr/>
                </a:tc>
                <a:tc>
                  <a:txBody>
                    <a:bodyPr/>
                    <a:lstStyle/>
                    <a:p>
                      <a:pPr algn="ctr"/>
                      <a:endParaRPr lang="en-US" sz="1200" dirty="0">
                        <a:latin typeface="+mn-lt"/>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smtClean="0">
                          <a:latin typeface="+mn-lt"/>
                        </a:rPr>
                        <a:t>5G8NA</a:t>
                      </a:r>
                    </a:p>
                    <a:p>
                      <a:pPr algn="ctr"/>
                      <a:endParaRPr lang="en-US" sz="1200" dirty="0">
                        <a:latin typeface="+mn-lt"/>
                      </a:endParaRPr>
                    </a:p>
                  </a:txBody>
                  <a:tcPr/>
                </a:tc>
                <a:tc>
                  <a:txBody>
                    <a:bodyPr/>
                    <a:lstStyle/>
                    <a:p>
                      <a:pPr algn="l"/>
                      <a:r>
                        <a:rPr lang="en-US" sz="1400" dirty="0" smtClean="0">
                          <a:latin typeface="+mn-lt"/>
                        </a:rPr>
                        <a:t>Very stiff. - (Somewhat melancholic)</a:t>
                      </a:r>
                      <a:endParaRPr lang="en-US" sz="1400" dirty="0">
                        <a:latin typeface="+mn-lt"/>
                      </a:endParaRPr>
                    </a:p>
                  </a:txBody>
                  <a:tcPr/>
                </a:tc>
                <a:tc>
                  <a:txBody>
                    <a:bodyPr/>
                    <a:lstStyle/>
                    <a:p>
                      <a:pPr algn="ctr"/>
                      <a:r>
                        <a:rPr lang="en-US" sz="1400" dirty="0" smtClean="0">
                          <a:latin typeface="+mn-lt"/>
                        </a:rPr>
                        <a:t>Y</a:t>
                      </a:r>
                      <a:endParaRPr lang="en-US" sz="1400" dirty="0">
                        <a:latin typeface="+mn-lt"/>
                      </a:endParaRPr>
                    </a:p>
                  </a:txBody>
                  <a:tcPr/>
                </a:tc>
              </a:tr>
              <a:tr h="647014">
                <a:tc>
                  <a:txBody>
                    <a:bodyPr/>
                    <a:lstStyle/>
                    <a:p>
                      <a:pPr algn="l"/>
                      <a:r>
                        <a:rPr lang="en-US" sz="1200" dirty="0" smtClean="0">
                          <a:latin typeface="+mn-lt"/>
                        </a:rPr>
                        <a:t>v. MIRBACH, Emmerich, Frh.</a:t>
                      </a:r>
                      <a:endParaRPr lang="en-US" sz="1200" dirty="0">
                        <a:latin typeface="+mn-lt"/>
                      </a:endParaRPr>
                    </a:p>
                  </a:txBody>
                  <a:tcPr/>
                </a:tc>
                <a:tc>
                  <a:txBody>
                    <a:bodyPr/>
                    <a:lstStyle/>
                    <a:p>
                      <a:pPr algn="l"/>
                      <a:r>
                        <a:rPr lang="en-US" sz="1200" dirty="0" smtClean="0">
                          <a:latin typeface="+mn-lt"/>
                        </a:rPr>
                        <a:t>Oberleutnant (Ing.)</a:t>
                      </a:r>
                      <a:endParaRPr lang="en-US" sz="1200" dirty="0">
                        <a:latin typeface="+mn-lt"/>
                      </a:endParaRPr>
                    </a:p>
                  </a:txBody>
                  <a:tcPr/>
                </a:tc>
                <a:tc>
                  <a:txBody>
                    <a:bodyPr/>
                    <a:lstStyle/>
                    <a:p>
                      <a:pPr algn="ctr"/>
                      <a:endParaRPr lang="en-US" sz="1200" dirty="0">
                        <a:latin typeface="+mn-lt"/>
                      </a:endParaRPr>
                    </a:p>
                  </a:txBody>
                  <a:tcPr/>
                </a:tc>
                <a:tc>
                  <a:txBody>
                    <a:bodyPr/>
                    <a:lstStyle/>
                    <a:p>
                      <a:pPr algn="ctr"/>
                      <a:r>
                        <a:rPr lang="en-US" sz="1200" dirty="0" smtClean="0">
                          <a:latin typeface="+mn-lt"/>
                        </a:rPr>
                        <a:t>5G9NA</a:t>
                      </a:r>
                      <a:endParaRPr lang="en-US" sz="1200" dirty="0">
                        <a:latin typeface="+mn-lt"/>
                      </a:endParaRPr>
                    </a:p>
                  </a:txBody>
                  <a:tcPr/>
                </a:tc>
                <a:tc>
                  <a:txBody>
                    <a:bodyPr/>
                    <a:lstStyle/>
                    <a:p>
                      <a:pPr algn="l"/>
                      <a:r>
                        <a:rPr lang="en-US" sz="1400" dirty="0" smtClean="0">
                          <a:latin typeface="+mn-lt"/>
                        </a:rPr>
                        <a:t>Polite, friendly. Might talk. Favorable</a:t>
                      </a:r>
                      <a:endParaRPr lang="en-US" sz="1400" dirty="0">
                        <a:latin typeface="+mn-lt"/>
                      </a:endParaRPr>
                    </a:p>
                  </a:txBody>
                  <a:tcPr/>
                </a:tc>
                <a:tc>
                  <a:txBody>
                    <a:bodyPr/>
                    <a:lstStyle/>
                    <a:p>
                      <a:pPr algn="ctr"/>
                      <a:r>
                        <a:rPr lang="en-US" sz="1400" dirty="0" smtClean="0">
                          <a:latin typeface="+mn-lt"/>
                        </a:rPr>
                        <a:t>Y</a:t>
                      </a:r>
                      <a:endParaRPr lang="en-US" sz="1400" dirty="0">
                        <a:latin typeface="+mn-lt"/>
                      </a:endParaRPr>
                    </a:p>
                  </a:txBody>
                  <a:tcPr/>
                </a:tc>
              </a:tr>
              <a:tr h="647014">
                <a:tc>
                  <a:txBody>
                    <a:bodyPr/>
                    <a:lstStyle/>
                    <a:p>
                      <a:pPr algn="l"/>
                      <a:r>
                        <a:rPr lang="en-US" sz="1200" dirty="0" smtClean="0">
                          <a:latin typeface="+mn-lt"/>
                        </a:rPr>
                        <a:t>PRZYGODE, Herman</a:t>
                      </a:r>
                      <a:endParaRPr lang="en-US" sz="1200" dirty="0">
                        <a:latin typeface="+mn-lt"/>
                      </a:endParaRPr>
                    </a:p>
                  </a:txBody>
                  <a:tcPr/>
                </a:tc>
                <a:tc>
                  <a:txBody>
                    <a:bodyPr/>
                    <a:lstStyle/>
                    <a:p>
                      <a:pPr algn="l"/>
                      <a:r>
                        <a:rPr lang="en-US" sz="1200" dirty="0" smtClean="0">
                          <a:latin typeface="+mn-lt"/>
                        </a:rPr>
                        <a:t>Obermaschinist</a:t>
                      </a:r>
                      <a:endParaRPr lang="en-US" sz="1200" dirty="0">
                        <a:latin typeface="+mn-lt"/>
                      </a:endParaRPr>
                    </a:p>
                  </a:txBody>
                  <a:tcPr/>
                </a:tc>
                <a:tc>
                  <a:txBody>
                    <a:bodyPr/>
                    <a:lstStyle/>
                    <a:p>
                      <a:pPr algn="ctr"/>
                      <a:r>
                        <a:rPr lang="en-US" sz="1200" dirty="0" smtClean="0">
                          <a:latin typeface="+mn-lt"/>
                        </a:rPr>
                        <a:t>0616/33 T</a:t>
                      </a:r>
                      <a:endParaRPr lang="en-US" sz="1200" dirty="0">
                        <a:latin typeface="+mn-lt"/>
                      </a:endParaRPr>
                    </a:p>
                  </a:txBody>
                  <a:tcPr/>
                </a:tc>
                <a:tc>
                  <a:txBody>
                    <a:bodyPr/>
                    <a:lstStyle/>
                    <a:p>
                      <a:pPr algn="ctr"/>
                      <a:r>
                        <a:rPr lang="en-US" sz="1200" dirty="0" smtClean="0">
                          <a:latin typeface="+mn-lt"/>
                        </a:rPr>
                        <a:t>5G12NA</a:t>
                      </a:r>
                      <a:endParaRPr lang="en-US" sz="1200" dirty="0">
                        <a:latin typeface="+mn-lt"/>
                      </a:endParaRPr>
                    </a:p>
                  </a:txBody>
                  <a:tcPr/>
                </a:tc>
                <a:tc>
                  <a:txBody>
                    <a:bodyPr/>
                    <a:lstStyle/>
                    <a:p>
                      <a:pPr algn="l"/>
                      <a:r>
                        <a:rPr lang="en-US" sz="1400" dirty="0" smtClean="0">
                          <a:latin typeface="+mn-lt"/>
                        </a:rPr>
                        <a:t>Unwilling. Tough nut. Notice verbatim answers</a:t>
                      </a:r>
                      <a:endParaRPr lang="en-US" sz="1400" dirty="0">
                        <a:latin typeface="+mn-lt"/>
                      </a:endParaRPr>
                    </a:p>
                  </a:txBody>
                  <a:tcPr/>
                </a:tc>
                <a:tc>
                  <a:txBody>
                    <a:bodyPr/>
                    <a:lstStyle/>
                    <a:p>
                      <a:pPr algn="ctr"/>
                      <a:r>
                        <a:rPr lang="en-US" sz="1400" dirty="0" smtClean="0">
                          <a:latin typeface="+mn-lt"/>
                        </a:rPr>
                        <a:t>N</a:t>
                      </a:r>
                      <a:endParaRPr lang="en-US" sz="1400" dirty="0">
                        <a:latin typeface="+mn-lt"/>
                      </a:endParaRPr>
                    </a:p>
                  </a:txBody>
                  <a:tcPr/>
                </a:tc>
              </a:tr>
              <a:tr h="647014">
                <a:tc>
                  <a:txBody>
                    <a:bodyPr/>
                    <a:lstStyle/>
                    <a:p>
                      <a:pPr algn="l"/>
                      <a:r>
                        <a:rPr lang="en-US" sz="1200" dirty="0" smtClean="0">
                          <a:latin typeface="+mn-lt"/>
                        </a:rPr>
                        <a:t>JOSS, Friedrich</a:t>
                      </a:r>
                      <a:endParaRPr lang="en-US" sz="1200" dirty="0">
                        <a:latin typeface="+mn-lt"/>
                      </a:endParaRPr>
                    </a:p>
                  </a:txBody>
                  <a:tcPr/>
                </a:tc>
                <a:tc>
                  <a:txBody>
                    <a:bodyPr/>
                    <a:lstStyle/>
                    <a:p>
                      <a:pPr algn="l"/>
                      <a:r>
                        <a:rPr lang="en-US" sz="1200" dirty="0" smtClean="0">
                          <a:latin typeface="+mn-lt"/>
                        </a:rPr>
                        <a:t>Funkmaat</a:t>
                      </a:r>
                      <a:endParaRPr lang="en-US" sz="1200" dirty="0">
                        <a:latin typeface="+mn-lt"/>
                      </a:endParaRPr>
                    </a:p>
                  </a:txBody>
                  <a:tcPr/>
                </a:tc>
                <a:tc>
                  <a:txBody>
                    <a:bodyPr/>
                    <a:lstStyle/>
                    <a:p>
                      <a:pPr algn="ctr"/>
                      <a:r>
                        <a:rPr lang="en-US" sz="1200" dirty="0" smtClean="0">
                          <a:latin typeface="+mn-lt"/>
                        </a:rPr>
                        <a:t>UO 737/38 T</a:t>
                      </a:r>
                      <a:endParaRPr lang="en-US" sz="1200" dirty="0">
                        <a:latin typeface="+mn-lt"/>
                      </a:endParaRPr>
                    </a:p>
                  </a:txBody>
                  <a:tcPr/>
                </a:tc>
                <a:tc>
                  <a:txBody>
                    <a:bodyPr/>
                    <a:lstStyle/>
                    <a:p>
                      <a:pPr algn="ctr"/>
                      <a:r>
                        <a:rPr lang="en-US" sz="1200" dirty="0" smtClean="0">
                          <a:latin typeface="+mn-lt"/>
                        </a:rPr>
                        <a:t>5G20NA</a:t>
                      </a:r>
                      <a:endParaRPr lang="en-US" sz="1200" dirty="0">
                        <a:latin typeface="+mn-lt"/>
                      </a:endParaRPr>
                    </a:p>
                  </a:txBody>
                  <a:tcPr/>
                </a:tc>
                <a:tc>
                  <a:txBody>
                    <a:bodyPr/>
                    <a:lstStyle/>
                    <a:p>
                      <a:pPr algn="l"/>
                      <a:r>
                        <a:rPr lang="en-US" sz="1400" dirty="0" smtClean="0">
                          <a:latin typeface="+mn-lt"/>
                        </a:rPr>
                        <a:t>Very fair possibility. Can be used. Timid. Recommended</a:t>
                      </a:r>
                      <a:endParaRPr lang="en-US" sz="1400" dirty="0">
                        <a:latin typeface="+mn-lt"/>
                      </a:endParaRPr>
                    </a:p>
                  </a:txBody>
                  <a:tcPr/>
                </a:tc>
                <a:tc>
                  <a:txBody>
                    <a:bodyPr/>
                    <a:lstStyle/>
                    <a:p>
                      <a:pPr algn="ctr"/>
                      <a:r>
                        <a:rPr lang="en-US" sz="1400" dirty="0" smtClean="0">
                          <a:latin typeface="+mn-lt"/>
                        </a:rPr>
                        <a:t>Y</a:t>
                      </a:r>
                      <a:endParaRPr lang="en-US" sz="1400" dirty="0">
                        <a:latin typeface="+mn-lt"/>
                      </a:endParaRPr>
                    </a:p>
                  </a:txBody>
                  <a:tcPr/>
                </a:tc>
              </a:tr>
              <a:tr h="647014">
                <a:tc>
                  <a:txBody>
                    <a:bodyPr/>
                    <a:lstStyle/>
                    <a:p>
                      <a:pPr algn="l"/>
                      <a:r>
                        <a:rPr lang="en-US" sz="1200" dirty="0" smtClean="0">
                          <a:latin typeface="+mn-lt"/>
                        </a:rPr>
                        <a:t>HORN, Gerd</a:t>
                      </a:r>
                      <a:endParaRPr lang="en-US" sz="1200" dirty="0">
                        <a:latin typeface="+mn-lt"/>
                      </a:endParaRPr>
                    </a:p>
                  </a:txBody>
                  <a:tcPr/>
                </a:tc>
                <a:tc>
                  <a:txBody>
                    <a:bodyPr/>
                    <a:lstStyle/>
                    <a:p>
                      <a:pPr algn="l"/>
                      <a:r>
                        <a:rPr lang="en-US" sz="1200" dirty="0" smtClean="0">
                          <a:latin typeface="+mn-lt"/>
                        </a:rPr>
                        <a:t>Matrosengefreiter</a:t>
                      </a:r>
                      <a:endParaRPr lang="en-US" sz="1200" dirty="0">
                        <a:latin typeface="+mn-lt"/>
                      </a:endParaRPr>
                    </a:p>
                  </a:txBody>
                  <a:tcPr/>
                </a:tc>
                <a:tc>
                  <a:txBody>
                    <a:bodyPr/>
                    <a:lstStyle/>
                    <a:p>
                      <a:pPr algn="ctr"/>
                      <a:r>
                        <a:rPr lang="en-US" sz="1200" dirty="0" smtClean="0">
                          <a:latin typeface="+mn-lt"/>
                        </a:rPr>
                        <a:t>UO 926/41 S</a:t>
                      </a:r>
                      <a:endParaRPr lang="en-US" sz="1200" dirty="0">
                        <a:latin typeface="+mn-lt"/>
                      </a:endParaRPr>
                    </a:p>
                  </a:txBody>
                  <a:tcPr/>
                </a:tc>
                <a:tc>
                  <a:txBody>
                    <a:bodyPr/>
                    <a:lstStyle/>
                    <a:p>
                      <a:pPr algn="ctr"/>
                      <a:r>
                        <a:rPr lang="en-US" sz="1200" dirty="0" smtClean="0">
                          <a:latin typeface="+mn-lt"/>
                        </a:rPr>
                        <a:t>5G24NA</a:t>
                      </a:r>
                      <a:endParaRPr lang="en-US" sz="1200" dirty="0">
                        <a:latin typeface="+mn-lt"/>
                      </a:endParaRPr>
                    </a:p>
                  </a:txBody>
                  <a:tcPr/>
                </a:tc>
                <a:tc>
                  <a:txBody>
                    <a:bodyPr/>
                    <a:lstStyle/>
                    <a:p>
                      <a:pPr algn="l"/>
                      <a:r>
                        <a:rPr lang="en-US" sz="1400" dirty="0" smtClean="0">
                          <a:latin typeface="+mn-lt"/>
                        </a:rPr>
                        <a:t>Good. Prompt answers. Can be persuaded.</a:t>
                      </a:r>
                      <a:endParaRPr lang="en-US" sz="1400" dirty="0">
                        <a:latin typeface="+mn-lt"/>
                      </a:endParaRPr>
                    </a:p>
                  </a:txBody>
                  <a:tcPr/>
                </a:tc>
                <a:tc>
                  <a:txBody>
                    <a:bodyPr/>
                    <a:lstStyle/>
                    <a:p>
                      <a:pPr algn="ctr"/>
                      <a:r>
                        <a:rPr lang="en-US" sz="1400" dirty="0" smtClean="0">
                          <a:latin typeface="+mn-lt"/>
                        </a:rPr>
                        <a:t>Y</a:t>
                      </a:r>
                      <a:endParaRPr lang="en-US" sz="1400" dirty="0">
                        <a:latin typeface="+mn-lt"/>
                      </a:endParaRPr>
                    </a:p>
                  </a:txBody>
                  <a:tcPr/>
                </a:tc>
              </a:tr>
              <a:tr h="647014">
                <a:tc>
                  <a:txBody>
                    <a:bodyPr/>
                    <a:lstStyle/>
                    <a:p>
                      <a:pPr algn="l" fontAlgn="b"/>
                      <a:r>
                        <a:rPr lang="en-US" sz="1200" b="0" i="0" u="none" strike="noStrike" dirty="0">
                          <a:solidFill>
                            <a:srgbClr val="000000"/>
                          </a:solidFill>
                          <a:effectLst/>
                          <a:latin typeface="+mn-lt"/>
                        </a:rPr>
                        <a:t>BUNGE, Franz Richard Martin</a:t>
                      </a:r>
                    </a:p>
                  </a:txBody>
                  <a:tcPr marL="9525" marR="9525" marT="9525" marB="0"/>
                </a:tc>
                <a:tc>
                  <a:txBody>
                    <a:bodyPr/>
                    <a:lstStyle/>
                    <a:p>
                      <a:pPr algn="l"/>
                      <a:r>
                        <a:rPr lang="en-US" sz="1200" dirty="0" smtClean="0">
                          <a:latin typeface="+mn-lt"/>
                        </a:rPr>
                        <a:t>Funkobergefreiter</a:t>
                      </a:r>
                      <a:endParaRPr lang="en-US" sz="1200" dirty="0">
                        <a:latin typeface="+mn-lt"/>
                      </a:endParaRPr>
                    </a:p>
                  </a:txBody>
                  <a:tcPr/>
                </a:tc>
                <a:tc>
                  <a:txBody>
                    <a:bodyPr/>
                    <a:lstStyle/>
                    <a:p>
                      <a:pPr algn="ctr"/>
                      <a:r>
                        <a:rPr lang="en-US" sz="1200" dirty="0" smtClean="0">
                          <a:latin typeface="+mn-lt"/>
                        </a:rPr>
                        <a:t>UO 9683/40 T</a:t>
                      </a:r>
                      <a:endParaRPr lang="en-US" sz="1200" dirty="0">
                        <a:latin typeface="+mn-lt"/>
                      </a:endParaRPr>
                    </a:p>
                  </a:txBody>
                  <a:tcPr/>
                </a:tc>
                <a:tc>
                  <a:txBody>
                    <a:bodyPr/>
                    <a:lstStyle/>
                    <a:p>
                      <a:pPr algn="ctr"/>
                      <a:r>
                        <a:rPr lang="en-US" sz="1200" dirty="0" smtClean="0">
                          <a:latin typeface="+mn-lt"/>
                        </a:rPr>
                        <a:t>5G27NA</a:t>
                      </a:r>
                      <a:endParaRPr lang="en-US" sz="1200" dirty="0">
                        <a:latin typeface="+mn-lt"/>
                      </a:endParaRPr>
                    </a:p>
                  </a:txBody>
                  <a:tcPr/>
                </a:tc>
                <a:tc>
                  <a:txBody>
                    <a:bodyPr/>
                    <a:lstStyle/>
                    <a:p>
                      <a:pPr algn="l"/>
                      <a:r>
                        <a:rPr lang="en-US" sz="1400" dirty="0" smtClean="0">
                          <a:latin typeface="+mn-lt"/>
                        </a:rPr>
                        <a:t>Typical radioman. Nothing to be expected. In case of two bad Funke take this one because Obergefreiter.</a:t>
                      </a:r>
                      <a:endParaRPr lang="en-US" sz="1400" dirty="0">
                        <a:latin typeface="+mn-lt"/>
                      </a:endParaRPr>
                    </a:p>
                  </a:txBody>
                  <a:tcPr/>
                </a:tc>
                <a:tc>
                  <a:txBody>
                    <a:bodyPr/>
                    <a:lstStyle/>
                    <a:p>
                      <a:pPr algn="ctr"/>
                      <a:r>
                        <a:rPr lang="en-US" sz="1400" dirty="0" smtClean="0">
                          <a:latin typeface="+mn-lt"/>
                        </a:rPr>
                        <a:t>N</a:t>
                      </a:r>
                      <a:endParaRPr lang="en-US" sz="1400" dirty="0">
                        <a:latin typeface="+mn-lt"/>
                      </a:endParaRPr>
                    </a:p>
                  </a:txBody>
                  <a:tcPr/>
                </a:tc>
              </a:tr>
              <a:tr h="647014">
                <a:tc>
                  <a:txBody>
                    <a:bodyPr/>
                    <a:lstStyle/>
                    <a:p>
                      <a:pPr algn="l"/>
                      <a:r>
                        <a:rPr lang="en-US" sz="1200" dirty="0" smtClean="0">
                          <a:latin typeface="+mn-lt"/>
                        </a:rPr>
                        <a:t>RAST, Werner</a:t>
                      </a:r>
                      <a:endParaRPr lang="en-US" sz="1200" dirty="0">
                        <a:latin typeface="+mn-lt"/>
                      </a:endParaRPr>
                    </a:p>
                  </a:txBody>
                  <a:tcPr/>
                </a:tc>
                <a:tc>
                  <a:txBody>
                    <a:bodyPr/>
                    <a:lstStyle/>
                    <a:p>
                      <a:pPr algn="l"/>
                      <a:r>
                        <a:rPr lang="en-US" sz="1200" dirty="0" smtClean="0">
                          <a:latin typeface="+mn-lt"/>
                        </a:rPr>
                        <a:t>Maschinengefreiter</a:t>
                      </a:r>
                      <a:endParaRPr lang="en-US" sz="1200" dirty="0">
                        <a:latin typeface="+mn-lt"/>
                      </a:endParaRPr>
                    </a:p>
                  </a:txBody>
                  <a:tcPr/>
                </a:tc>
                <a:tc>
                  <a:txBody>
                    <a:bodyPr/>
                    <a:lstStyle/>
                    <a:p>
                      <a:pPr algn="ctr"/>
                      <a:r>
                        <a:rPr lang="en-US" sz="1200" dirty="0" smtClean="0">
                          <a:latin typeface="+mn-lt"/>
                        </a:rPr>
                        <a:t>UN 10842/41 T</a:t>
                      </a:r>
                      <a:endParaRPr lang="en-US" sz="1200" dirty="0">
                        <a:latin typeface="+mn-lt"/>
                      </a:endParaRPr>
                    </a:p>
                  </a:txBody>
                  <a:tcPr/>
                </a:tc>
                <a:tc>
                  <a:txBody>
                    <a:bodyPr/>
                    <a:lstStyle/>
                    <a:p>
                      <a:pPr algn="ctr"/>
                      <a:r>
                        <a:rPr lang="en-US" sz="1200" dirty="0" smtClean="0">
                          <a:latin typeface="+mn-lt"/>
                        </a:rPr>
                        <a:t>5G29NA</a:t>
                      </a:r>
                      <a:endParaRPr lang="en-US" sz="1200" dirty="0">
                        <a:latin typeface="+mn-lt"/>
                      </a:endParaRPr>
                    </a:p>
                  </a:txBody>
                  <a:tcPr/>
                </a:tc>
                <a:tc>
                  <a:txBody>
                    <a:bodyPr/>
                    <a:lstStyle/>
                    <a:p>
                      <a:pPr algn="l"/>
                      <a:r>
                        <a:rPr lang="en-US" sz="1400" dirty="0" smtClean="0">
                          <a:latin typeface="+mn-lt"/>
                        </a:rPr>
                        <a:t>Definitely to be used. Hesitated only very slightly. Good possibility</a:t>
                      </a:r>
                      <a:endParaRPr lang="en-US" sz="1400" dirty="0">
                        <a:latin typeface="+mn-lt"/>
                      </a:endParaRPr>
                    </a:p>
                  </a:txBody>
                  <a:tcPr/>
                </a:tc>
                <a:tc>
                  <a:txBody>
                    <a:bodyPr/>
                    <a:lstStyle/>
                    <a:p>
                      <a:pPr algn="ctr"/>
                      <a:r>
                        <a:rPr lang="en-US" sz="1400" dirty="0" smtClean="0">
                          <a:latin typeface="+mn-lt"/>
                        </a:rPr>
                        <a:t>Y</a:t>
                      </a:r>
                      <a:endParaRPr lang="en-US" sz="1400" dirty="0">
                        <a:latin typeface="+mn-lt"/>
                      </a:endParaRPr>
                    </a:p>
                  </a:txBody>
                  <a:tcPr/>
                </a:tc>
              </a:tr>
              <a:tr h="647014">
                <a:tc>
                  <a:txBody>
                    <a:bodyPr/>
                    <a:lstStyle/>
                    <a:p>
                      <a:pPr algn="l"/>
                      <a:r>
                        <a:rPr lang="en-US" sz="1200" dirty="0" smtClean="0">
                          <a:latin typeface="+mn-lt"/>
                        </a:rPr>
                        <a:t>GLUDING, Felix</a:t>
                      </a:r>
                      <a:endParaRPr lang="en-US" sz="1200" dirty="0">
                        <a:latin typeface="+mn-lt"/>
                      </a:endParaRPr>
                    </a:p>
                  </a:txBody>
                  <a:tcPr/>
                </a:tc>
                <a:tc>
                  <a:txBody>
                    <a:bodyPr/>
                    <a:lstStyle/>
                    <a:p>
                      <a:pPr algn="l"/>
                      <a:r>
                        <a:rPr lang="en-US" sz="1200" dirty="0" smtClean="0">
                          <a:latin typeface="+mn-lt"/>
                        </a:rPr>
                        <a:t>Matrosengefreiter</a:t>
                      </a:r>
                      <a:endParaRPr lang="en-US" sz="1200" dirty="0">
                        <a:latin typeface="+mn-lt"/>
                      </a:endParaRPr>
                    </a:p>
                  </a:txBody>
                  <a:tcPr/>
                </a:tc>
                <a:tc>
                  <a:txBody>
                    <a:bodyPr/>
                    <a:lstStyle/>
                    <a:p>
                      <a:pPr algn="ctr"/>
                      <a:r>
                        <a:rPr lang="en-US" sz="1200" dirty="0" smtClean="0">
                          <a:latin typeface="+mn-lt"/>
                        </a:rPr>
                        <a:t>UO 4302/41 S</a:t>
                      </a:r>
                      <a:endParaRPr lang="en-US" sz="1200" dirty="0">
                        <a:latin typeface="+mn-lt"/>
                      </a:endParaRPr>
                    </a:p>
                  </a:txBody>
                  <a:tcPr/>
                </a:tc>
                <a:tc>
                  <a:txBody>
                    <a:bodyPr/>
                    <a:lstStyle/>
                    <a:p>
                      <a:pPr algn="ctr"/>
                      <a:r>
                        <a:rPr lang="en-US" sz="1200" dirty="0" smtClean="0">
                          <a:latin typeface="+mn-lt"/>
                        </a:rPr>
                        <a:t>5G40NA</a:t>
                      </a:r>
                      <a:endParaRPr lang="en-US" sz="1200" dirty="0">
                        <a:latin typeface="+mn-lt"/>
                      </a:endParaRPr>
                    </a:p>
                  </a:txBody>
                  <a:tcPr/>
                </a:tc>
                <a:tc>
                  <a:txBody>
                    <a:bodyPr/>
                    <a:lstStyle/>
                    <a:p>
                      <a:pPr algn="l"/>
                      <a:r>
                        <a:rPr lang="en-US" sz="1400" dirty="0" smtClean="0">
                          <a:latin typeface="+mn-lt"/>
                        </a:rPr>
                        <a:t>Fair possibility for talking but would not know much.</a:t>
                      </a:r>
                      <a:endParaRPr lang="en-US" sz="1400" dirty="0">
                        <a:latin typeface="+mn-lt"/>
                      </a:endParaRPr>
                    </a:p>
                  </a:txBody>
                  <a:tcPr/>
                </a:tc>
                <a:tc>
                  <a:txBody>
                    <a:bodyPr/>
                    <a:lstStyle/>
                    <a:p>
                      <a:pPr algn="ctr"/>
                      <a:r>
                        <a:rPr lang="en-US" sz="1400" dirty="0" smtClean="0">
                          <a:latin typeface="+mn-lt"/>
                        </a:rPr>
                        <a:t>N</a:t>
                      </a:r>
                      <a:endParaRPr lang="en-US" sz="1400" dirty="0">
                        <a:latin typeface="+mn-lt"/>
                      </a:endParaRPr>
                    </a:p>
                  </a:txBody>
                  <a:tcPr/>
                </a:tc>
              </a:tr>
              <a:tr h="647014">
                <a:tc>
                  <a:txBody>
                    <a:bodyPr/>
                    <a:lstStyle/>
                    <a:p>
                      <a:pPr algn="l"/>
                      <a:r>
                        <a:rPr lang="en-US" sz="1200" dirty="0" smtClean="0">
                          <a:latin typeface="+mn-lt"/>
                        </a:rPr>
                        <a:t>WAGNER, Fritz (Freidrich Wilhelm)</a:t>
                      </a:r>
                      <a:endParaRPr lang="en-US" sz="1200" dirty="0">
                        <a:latin typeface="+mn-lt"/>
                      </a:endParaRPr>
                    </a:p>
                  </a:txBody>
                  <a:tcPr/>
                </a:tc>
                <a:tc>
                  <a:txBody>
                    <a:bodyPr/>
                    <a:lstStyle/>
                    <a:p>
                      <a:pPr algn="l"/>
                      <a:r>
                        <a:rPr lang="en-US" sz="1200" dirty="0" smtClean="0">
                          <a:latin typeface="+mn-lt"/>
                        </a:rPr>
                        <a:t>Matrose</a:t>
                      </a:r>
                      <a:endParaRPr lang="en-US" sz="1200" dirty="0">
                        <a:latin typeface="+mn-lt"/>
                      </a:endParaRPr>
                    </a:p>
                  </a:txBody>
                  <a:tcPr/>
                </a:tc>
                <a:tc>
                  <a:txBody>
                    <a:bodyPr/>
                    <a:lstStyle/>
                    <a:p>
                      <a:pPr algn="ctr"/>
                      <a:r>
                        <a:rPr lang="en-US" sz="1200" dirty="0" smtClean="0">
                          <a:latin typeface="+mn-lt"/>
                        </a:rPr>
                        <a:t>UN 22319/41 T</a:t>
                      </a:r>
                      <a:endParaRPr lang="en-US" sz="1200" dirty="0">
                        <a:latin typeface="+mn-lt"/>
                      </a:endParaRPr>
                    </a:p>
                  </a:txBody>
                  <a:tcPr/>
                </a:tc>
                <a:tc>
                  <a:txBody>
                    <a:bodyPr/>
                    <a:lstStyle/>
                    <a:p>
                      <a:pPr algn="ctr"/>
                      <a:r>
                        <a:rPr lang="en-US" sz="1200" dirty="0" smtClean="0">
                          <a:latin typeface="+mn-lt"/>
                        </a:rPr>
                        <a:t>5G51NA</a:t>
                      </a:r>
                      <a:endParaRPr lang="en-US" sz="1200" dirty="0">
                        <a:latin typeface="+mn-lt"/>
                      </a:endParaRPr>
                    </a:p>
                  </a:txBody>
                  <a:tcPr/>
                </a:tc>
                <a:tc>
                  <a:txBody>
                    <a:bodyPr/>
                    <a:lstStyle/>
                    <a:p>
                      <a:pPr algn="l"/>
                      <a:r>
                        <a:rPr lang="en-US" sz="1400" dirty="0" smtClean="0">
                          <a:latin typeface="+mn-lt"/>
                        </a:rPr>
                        <a:t>Has Hitler youth belt on. No good to us.</a:t>
                      </a:r>
                      <a:endParaRPr lang="en-US" sz="1400" dirty="0">
                        <a:latin typeface="+mn-lt"/>
                      </a:endParaRPr>
                    </a:p>
                  </a:txBody>
                  <a:tcPr/>
                </a:tc>
                <a:tc>
                  <a:txBody>
                    <a:bodyPr/>
                    <a:lstStyle/>
                    <a:p>
                      <a:pPr algn="ctr"/>
                      <a:r>
                        <a:rPr lang="en-US" sz="1400" dirty="0" smtClean="0">
                          <a:latin typeface="+mn-lt"/>
                        </a:rPr>
                        <a:t>N</a:t>
                      </a:r>
                      <a:endParaRPr lang="en-US" sz="1400" dirty="0">
                        <a:latin typeface="+mn-lt"/>
                      </a:endParaRPr>
                    </a:p>
                  </a:txBody>
                  <a:tcPr/>
                </a:tc>
              </a:tr>
            </a:tbl>
          </a:graphicData>
        </a:graphic>
      </p:graphicFrame>
    </p:spTree>
    <p:extLst>
      <p:ext uri="{BB962C8B-B14F-4D97-AF65-F5344CB8AC3E}">
        <p14:creationId xmlns:p14="http://schemas.microsoft.com/office/powerpoint/2010/main" val="38417601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167" y="158815"/>
            <a:ext cx="7999194" cy="523220"/>
          </a:xfrm>
          <a:prstGeom prst="rect">
            <a:avLst/>
          </a:prstGeom>
        </p:spPr>
        <p:txBody>
          <a:bodyPr wrap="square">
            <a:spAutoFit/>
          </a:bodyPr>
          <a:lstStyle/>
          <a:p>
            <a:r>
              <a:rPr lang="en-US" sz="2800" dirty="0">
                <a:solidFill>
                  <a:srgbClr val="000000"/>
                </a:solidFill>
              </a:rPr>
              <a:t>Combined Services Detailed Interrogation Centre (</a:t>
            </a:r>
            <a:r>
              <a:rPr lang="en-US" sz="2800" dirty="0" smtClean="0">
                <a:solidFill>
                  <a:srgbClr val="000000"/>
                </a:solidFill>
              </a:rPr>
              <a:t>UK)</a:t>
            </a:r>
            <a:endParaRPr lang="en-US" sz="2800" dirty="0"/>
          </a:p>
        </p:txBody>
      </p:sp>
      <p:sp>
        <p:nvSpPr>
          <p:cNvPr id="3" name="TextBox 2"/>
          <p:cNvSpPr txBox="1"/>
          <p:nvPr/>
        </p:nvSpPr>
        <p:spPr>
          <a:xfrm>
            <a:off x="396510" y="855790"/>
            <a:ext cx="8450927" cy="3139321"/>
          </a:xfrm>
          <a:prstGeom prst="rect">
            <a:avLst/>
          </a:prstGeom>
          <a:noFill/>
        </p:spPr>
        <p:txBody>
          <a:bodyPr wrap="square" rtlCol="0">
            <a:spAutoFit/>
          </a:bodyPr>
          <a:lstStyle/>
          <a:p>
            <a:r>
              <a:rPr lang="en-US" dirty="0" smtClean="0"/>
              <a:t>Opened in Oct 39 in the Tower of London, in Dec 39 moved to Trent Park, known as “Cockfosters Camp” or the London Cage, after 1942 various other locations</a:t>
            </a:r>
          </a:p>
          <a:p>
            <a:r>
              <a:rPr lang="en-US" dirty="0"/>
              <a:t>	</a:t>
            </a:r>
            <a:r>
              <a:rPr lang="en-US" dirty="0" smtClean="0"/>
              <a:t>Selected prisoners of war of all three services</a:t>
            </a:r>
          </a:p>
          <a:p>
            <a:r>
              <a:rPr lang="en-US" dirty="0" smtClean="0"/>
              <a:t>	Comprehensive interrogation by specially qualified officers</a:t>
            </a:r>
          </a:p>
          <a:p>
            <a:r>
              <a:rPr lang="en-US" dirty="0"/>
              <a:t>	</a:t>
            </a:r>
            <a:r>
              <a:rPr lang="en-US" dirty="0" smtClean="0"/>
              <a:t>Army responsible for guarding the camp and providing messing, clothing, etc.</a:t>
            </a:r>
          </a:p>
          <a:p>
            <a:r>
              <a:rPr lang="en-US" dirty="0"/>
              <a:t>	</a:t>
            </a:r>
            <a:r>
              <a:rPr lang="en-US" dirty="0" smtClean="0"/>
              <a:t>6 Navy Interrogators and 2 clerks</a:t>
            </a:r>
          </a:p>
          <a:p>
            <a:endParaRPr lang="en-US" dirty="0"/>
          </a:p>
          <a:p>
            <a:r>
              <a:rPr lang="en-US" dirty="0" smtClean="0"/>
              <a:t>Interrogation methods</a:t>
            </a:r>
          </a:p>
          <a:p>
            <a:r>
              <a:rPr lang="en-US" dirty="0"/>
              <a:t>	</a:t>
            </a:r>
            <a:r>
              <a:rPr lang="en-US" dirty="0" smtClean="0"/>
              <a:t>Listening and recording</a:t>
            </a:r>
          </a:p>
          <a:p>
            <a:r>
              <a:rPr lang="en-US" dirty="0"/>
              <a:t>	</a:t>
            </a:r>
            <a:r>
              <a:rPr lang="en-US" dirty="0" smtClean="0"/>
              <a:t>Employment of cooperative POWs</a:t>
            </a:r>
          </a:p>
          <a:p>
            <a:r>
              <a:rPr lang="en-US" dirty="0"/>
              <a:t>	</a:t>
            </a:r>
            <a:r>
              <a:rPr lang="en-US" dirty="0" smtClean="0"/>
              <a:t>Direct interrogation</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0976" y="4086990"/>
            <a:ext cx="4016461" cy="225773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510" y="4086990"/>
            <a:ext cx="4212254" cy="2272127"/>
          </a:xfrm>
          <a:prstGeom prst="rect">
            <a:avLst/>
          </a:prstGeom>
        </p:spPr>
      </p:pic>
      <p:sp>
        <p:nvSpPr>
          <p:cNvPr id="6" name="TextBox 5"/>
          <p:cNvSpPr txBox="1"/>
          <p:nvPr/>
        </p:nvSpPr>
        <p:spPr>
          <a:xfrm>
            <a:off x="799071" y="6447478"/>
            <a:ext cx="3214534" cy="369332"/>
          </a:xfrm>
          <a:prstGeom prst="rect">
            <a:avLst/>
          </a:prstGeom>
          <a:noFill/>
        </p:spPr>
        <p:txBody>
          <a:bodyPr wrap="none" rtlCol="0">
            <a:spAutoFit/>
          </a:bodyPr>
          <a:lstStyle/>
          <a:p>
            <a:r>
              <a:rPr lang="en-US" dirty="0" smtClean="0"/>
              <a:t>Trent Park – “Cockfosters Camp”</a:t>
            </a:r>
            <a:endParaRPr lang="en-US" dirty="0"/>
          </a:p>
        </p:txBody>
      </p:sp>
      <p:sp>
        <p:nvSpPr>
          <p:cNvPr id="7" name="TextBox 6"/>
          <p:cNvSpPr txBox="1"/>
          <p:nvPr/>
        </p:nvSpPr>
        <p:spPr>
          <a:xfrm>
            <a:off x="6171918" y="6447478"/>
            <a:ext cx="1132426" cy="369332"/>
          </a:xfrm>
          <a:prstGeom prst="rect">
            <a:avLst/>
          </a:prstGeom>
          <a:noFill/>
        </p:spPr>
        <p:txBody>
          <a:bodyPr wrap="none" rtlCol="0">
            <a:spAutoFit/>
          </a:bodyPr>
          <a:lstStyle/>
          <a:p>
            <a:r>
              <a:rPr lang="en-US" dirty="0" smtClean="0"/>
              <a:t>“Listener”</a:t>
            </a:r>
            <a:endParaRPr lang="en-US" dirty="0"/>
          </a:p>
        </p:txBody>
      </p:sp>
    </p:spTree>
    <p:extLst>
      <p:ext uri="{BB962C8B-B14F-4D97-AF65-F5344CB8AC3E}">
        <p14:creationId xmlns:p14="http://schemas.microsoft.com/office/powerpoint/2010/main" val="26684900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4589" y="942292"/>
            <a:ext cx="8727170" cy="1538883"/>
          </a:xfrm>
          <a:prstGeom prst="rect">
            <a:avLst/>
          </a:prstGeom>
          <a:noFill/>
        </p:spPr>
        <p:txBody>
          <a:bodyPr wrap="square" rtlCol="0">
            <a:spAutoFit/>
          </a:bodyPr>
          <a:lstStyle/>
          <a:p>
            <a:pPr>
              <a:spcAft>
                <a:spcPts val="600"/>
              </a:spcAft>
            </a:pPr>
            <a:r>
              <a:rPr lang="en-US" dirty="0" smtClean="0"/>
              <a:t>In 1941 US Army and Navy Officers visited the UK to observe POW Interrogation</a:t>
            </a:r>
          </a:p>
          <a:p>
            <a:pPr>
              <a:spcAft>
                <a:spcPts val="600"/>
              </a:spcAft>
            </a:pPr>
            <a:endParaRPr lang="en-US" sz="1000" dirty="0"/>
          </a:p>
          <a:p>
            <a:pPr>
              <a:spcAft>
                <a:spcPts val="600"/>
              </a:spcAft>
            </a:pPr>
            <a:r>
              <a:rPr lang="en-US" dirty="0"/>
              <a:t>Identical organization and interrogation methods as the </a:t>
            </a:r>
            <a:r>
              <a:rPr lang="en-US" dirty="0" smtClean="0"/>
              <a:t>UK</a:t>
            </a:r>
          </a:p>
          <a:p>
            <a:pPr>
              <a:spcAft>
                <a:spcPts val="600"/>
              </a:spcAft>
            </a:pPr>
            <a:endParaRPr lang="en-US" sz="1000" dirty="0"/>
          </a:p>
          <a:p>
            <a:pPr>
              <a:spcAft>
                <a:spcPts val="600"/>
              </a:spcAft>
            </a:pPr>
            <a:r>
              <a:rPr lang="en-US" dirty="0" smtClean="0"/>
              <a:t>Fort Hunt near </a:t>
            </a:r>
            <a:r>
              <a:rPr lang="en-US" dirty="0"/>
              <a:t>Washington </a:t>
            </a:r>
            <a:r>
              <a:rPr lang="en-US" dirty="0" smtClean="0"/>
              <a:t>DC opened July 42</a:t>
            </a:r>
            <a:r>
              <a:rPr lang="en-US" dirty="0"/>
              <a:t>, </a:t>
            </a:r>
            <a:r>
              <a:rPr lang="en-US" dirty="0" smtClean="0"/>
              <a:t>Byron Hot Springs, Tracy California in Dec 42 </a:t>
            </a:r>
          </a:p>
        </p:txBody>
      </p:sp>
      <p:sp>
        <p:nvSpPr>
          <p:cNvPr id="6" name="TextBox 5"/>
          <p:cNvSpPr txBox="1"/>
          <p:nvPr/>
        </p:nvSpPr>
        <p:spPr>
          <a:xfrm>
            <a:off x="721057" y="6406838"/>
            <a:ext cx="3353675" cy="369332"/>
          </a:xfrm>
          <a:prstGeom prst="rect">
            <a:avLst/>
          </a:prstGeom>
          <a:noFill/>
        </p:spPr>
        <p:txBody>
          <a:bodyPr wrap="none" rtlCol="0">
            <a:spAutoFit/>
          </a:bodyPr>
          <a:lstStyle/>
          <a:p>
            <a:r>
              <a:rPr lang="en-US" dirty="0" smtClean="0"/>
              <a:t>Enclosure “B” and recreation yard</a:t>
            </a:r>
            <a:endParaRPr lang="en-US" dirty="0"/>
          </a:p>
        </p:txBody>
      </p:sp>
      <p:sp>
        <p:nvSpPr>
          <p:cNvPr id="7" name="TextBox 6"/>
          <p:cNvSpPr txBox="1"/>
          <p:nvPr/>
        </p:nvSpPr>
        <p:spPr>
          <a:xfrm>
            <a:off x="6069633" y="6406838"/>
            <a:ext cx="1626023" cy="369332"/>
          </a:xfrm>
          <a:prstGeom prst="rect">
            <a:avLst/>
          </a:prstGeom>
          <a:noFill/>
        </p:spPr>
        <p:txBody>
          <a:bodyPr wrap="none" rtlCol="0">
            <a:spAutoFit/>
          </a:bodyPr>
          <a:lstStyle/>
          <a:p>
            <a:r>
              <a:rPr lang="en-US" dirty="0" smtClean="0"/>
              <a:t>Listener station</a:t>
            </a: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749" y="2978422"/>
            <a:ext cx="4226290" cy="3368028"/>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6892" y="2978422"/>
            <a:ext cx="4051503" cy="3359631"/>
          </a:xfrm>
          <a:prstGeom prst="rect">
            <a:avLst/>
          </a:prstGeom>
        </p:spPr>
      </p:pic>
      <p:sp>
        <p:nvSpPr>
          <p:cNvPr id="4" name="Rectangle 3"/>
          <p:cNvSpPr/>
          <p:nvPr/>
        </p:nvSpPr>
        <p:spPr>
          <a:xfrm>
            <a:off x="2103120" y="174168"/>
            <a:ext cx="4663440" cy="523220"/>
          </a:xfrm>
          <a:prstGeom prst="rect">
            <a:avLst/>
          </a:prstGeom>
        </p:spPr>
        <p:txBody>
          <a:bodyPr wrap="square">
            <a:spAutoFit/>
          </a:bodyPr>
          <a:lstStyle/>
          <a:p>
            <a:r>
              <a:rPr lang="en-US" sz="2800" dirty="0" smtClean="0">
                <a:solidFill>
                  <a:srgbClr val="000000"/>
                </a:solidFill>
              </a:rPr>
              <a:t>Joint Interrogation Center (US)</a:t>
            </a:r>
            <a:endParaRPr lang="en-US" sz="2800" dirty="0"/>
          </a:p>
        </p:txBody>
      </p:sp>
    </p:spTree>
    <p:extLst>
      <p:ext uri="{BB962C8B-B14F-4D97-AF65-F5344CB8AC3E}">
        <p14:creationId xmlns:p14="http://schemas.microsoft.com/office/powerpoint/2010/main" val="3422751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121" y="233680"/>
            <a:ext cx="3794759" cy="3146731"/>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8438" y="254000"/>
            <a:ext cx="2629017" cy="3146731"/>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78597" y="3573673"/>
            <a:ext cx="2578303" cy="3105864"/>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120" y="3573673"/>
            <a:ext cx="3794759" cy="3105864"/>
          </a:xfrm>
          <a:prstGeom prst="rect">
            <a:avLst/>
          </a:prstGeom>
        </p:spPr>
      </p:pic>
    </p:spTree>
    <p:extLst>
      <p:ext uri="{BB962C8B-B14F-4D97-AF65-F5344CB8AC3E}">
        <p14:creationId xmlns:p14="http://schemas.microsoft.com/office/powerpoint/2010/main" val="30257273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8359" y="3607659"/>
            <a:ext cx="3791805" cy="3068445"/>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80" y="3607659"/>
            <a:ext cx="2543992" cy="306844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7079" y="152400"/>
            <a:ext cx="3987321" cy="32512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2800" y="152400"/>
            <a:ext cx="2737410" cy="3251200"/>
          </a:xfrm>
          <a:prstGeom prst="rect">
            <a:avLst/>
          </a:prstGeom>
        </p:spPr>
      </p:pic>
    </p:spTree>
    <p:extLst>
      <p:ext uri="{BB962C8B-B14F-4D97-AF65-F5344CB8AC3E}">
        <p14:creationId xmlns:p14="http://schemas.microsoft.com/office/powerpoint/2010/main" val="33126447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54816" y="142240"/>
            <a:ext cx="7047378" cy="523220"/>
          </a:xfrm>
          <a:prstGeom prst="rect">
            <a:avLst/>
          </a:prstGeom>
          <a:noFill/>
        </p:spPr>
        <p:txBody>
          <a:bodyPr wrap="none" rtlCol="0">
            <a:spAutoFit/>
          </a:bodyPr>
          <a:lstStyle/>
          <a:p>
            <a:r>
              <a:rPr lang="en-US" sz="2800" dirty="0" smtClean="0"/>
              <a:t>Selection and Training  of Interrogation Officers</a:t>
            </a:r>
            <a:endParaRPr lang="en-US" sz="2800" dirty="0"/>
          </a:p>
        </p:txBody>
      </p:sp>
      <p:sp>
        <p:nvSpPr>
          <p:cNvPr id="4" name="TextBox 3"/>
          <p:cNvSpPr txBox="1"/>
          <p:nvPr/>
        </p:nvSpPr>
        <p:spPr>
          <a:xfrm>
            <a:off x="169065" y="1598632"/>
            <a:ext cx="8818880" cy="5109091"/>
          </a:xfrm>
          <a:prstGeom prst="rect">
            <a:avLst/>
          </a:prstGeom>
          <a:noFill/>
        </p:spPr>
        <p:txBody>
          <a:bodyPr wrap="square" rtlCol="0">
            <a:spAutoFit/>
          </a:bodyPr>
          <a:lstStyle/>
          <a:p>
            <a:pPr>
              <a:spcBef>
                <a:spcPts val="1200"/>
              </a:spcBef>
            </a:pPr>
            <a:r>
              <a:rPr lang="en-US" dirty="0" smtClean="0"/>
              <a:t>Navy Section called for 28 interrogation officers, 2 civilian analysts, 6 yeoman</a:t>
            </a:r>
          </a:p>
          <a:p>
            <a:pPr>
              <a:spcBef>
                <a:spcPts val="1200"/>
              </a:spcBef>
            </a:pPr>
            <a:r>
              <a:rPr lang="en-US" dirty="0" smtClean="0"/>
              <a:t>Most were already Reserve Intelligence Officers </a:t>
            </a:r>
            <a:r>
              <a:rPr lang="en-US" dirty="0"/>
              <a:t>- 450 applicants </a:t>
            </a:r>
            <a:r>
              <a:rPr lang="en-US" dirty="0" smtClean="0"/>
              <a:t>- 26 selected</a:t>
            </a:r>
          </a:p>
          <a:p>
            <a:pPr>
              <a:spcBef>
                <a:spcPts val="1200"/>
              </a:spcBef>
            </a:pPr>
            <a:r>
              <a:rPr lang="en-US" dirty="0" smtClean="0"/>
              <a:t>German </a:t>
            </a:r>
            <a:r>
              <a:rPr lang="en-US" dirty="0"/>
              <a:t>speaking </a:t>
            </a:r>
            <a:r>
              <a:rPr lang="en-US" dirty="0" smtClean="0"/>
              <a:t> - fluent command of everyday language</a:t>
            </a:r>
          </a:p>
          <a:p>
            <a:pPr>
              <a:spcBef>
                <a:spcPts val="1200"/>
              </a:spcBef>
            </a:pPr>
            <a:r>
              <a:rPr lang="en-US" dirty="0" smtClean="0"/>
              <a:t>Knowledge of Germany - folklore, habits, customs, manners and psychology</a:t>
            </a:r>
          </a:p>
          <a:p>
            <a:pPr>
              <a:spcBef>
                <a:spcPts val="1200"/>
              </a:spcBef>
            </a:pPr>
            <a:r>
              <a:rPr lang="en-US" dirty="0" smtClean="0"/>
              <a:t>High cultural and educational background – never be below a prisoner intellectually</a:t>
            </a:r>
          </a:p>
          <a:p>
            <a:pPr>
              <a:spcBef>
                <a:spcPts val="1200"/>
              </a:spcBef>
            </a:pPr>
            <a:r>
              <a:rPr lang="en-US" dirty="0" smtClean="0"/>
              <a:t>Able to impose his will on prisoners</a:t>
            </a:r>
          </a:p>
          <a:p>
            <a:pPr>
              <a:spcBef>
                <a:spcPts val="1200"/>
              </a:spcBef>
            </a:pPr>
            <a:r>
              <a:rPr lang="en-US" dirty="0" smtClean="0"/>
              <a:t>Civilian occupations:  language professors, newspaper men, lawyers, Mormon missionaries</a:t>
            </a:r>
          </a:p>
          <a:p>
            <a:pPr>
              <a:spcBef>
                <a:spcPts val="1200"/>
              </a:spcBef>
            </a:pPr>
            <a:endParaRPr lang="en-US" sz="1000" dirty="0" smtClean="0"/>
          </a:p>
          <a:p>
            <a:pPr>
              <a:spcBef>
                <a:spcPts val="1200"/>
              </a:spcBef>
            </a:pPr>
            <a:r>
              <a:rPr lang="en-US" dirty="0" smtClean="0"/>
              <a:t>UK Liaison Officer trained the initial cadre of US Interrogators</a:t>
            </a:r>
          </a:p>
          <a:p>
            <a:pPr>
              <a:spcBef>
                <a:spcPts val="1200"/>
              </a:spcBef>
            </a:pPr>
            <a:r>
              <a:rPr lang="en-US" dirty="0" smtClean="0"/>
              <a:t>The center built up indexed files on U-boats: technical developments, bases, building yards, morale, history of each boat - and personnel: morale, friends, families, nicknames, weaknesses and strengths, hangouts</a:t>
            </a:r>
          </a:p>
          <a:p>
            <a:pPr>
              <a:spcBef>
                <a:spcPts val="1200"/>
              </a:spcBef>
            </a:pPr>
            <a:r>
              <a:rPr lang="en-US" dirty="0" smtClean="0"/>
              <a:t>Adopted false identities and naval </a:t>
            </a:r>
            <a:r>
              <a:rPr lang="en-US" dirty="0"/>
              <a:t>rank </a:t>
            </a:r>
            <a:r>
              <a:rPr lang="en-US" dirty="0" smtClean="0"/>
              <a:t>senior </a:t>
            </a:r>
            <a:r>
              <a:rPr lang="en-US" dirty="0"/>
              <a:t>to the prisoner they were </a:t>
            </a:r>
            <a:r>
              <a:rPr lang="en-US" dirty="0" smtClean="0"/>
              <a:t>interrogating</a:t>
            </a:r>
            <a:endParaRPr lang="en-US" dirty="0"/>
          </a:p>
        </p:txBody>
      </p:sp>
      <p:sp>
        <p:nvSpPr>
          <p:cNvPr id="5" name="TextBox 4"/>
          <p:cNvSpPr txBox="1"/>
          <p:nvPr/>
        </p:nvSpPr>
        <p:spPr>
          <a:xfrm>
            <a:off x="426720" y="808880"/>
            <a:ext cx="8046720" cy="646331"/>
          </a:xfrm>
          <a:prstGeom prst="rect">
            <a:avLst/>
          </a:prstGeom>
          <a:noFill/>
        </p:spPr>
        <p:txBody>
          <a:bodyPr wrap="square" rtlCol="0">
            <a:spAutoFit/>
          </a:bodyPr>
          <a:lstStyle/>
          <a:p>
            <a:pPr algn="ctr"/>
            <a:r>
              <a:rPr lang="en-US" dirty="0" smtClean="0"/>
              <a:t>“Interrogation is psychological warfare waged between individuals, one determined not to talk and one determined to learn what is in his mind.” </a:t>
            </a:r>
            <a:endParaRPr lang="en-US" dirty="0"/>
          </a:p>
        </p:txBody>
      </p:sp>
    </p:spTree>
    <p:extLst>
      <p:ext uri="{BB962C8B-B14F-4D97-AF65-F5344CB8AC3E}">
        <p14:creationId xmlns:p14="http://schemas.microsoft.com/office/powerpoint/2010/main" val="22437097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5280" y="203200"/>
            <a:ext cx="5818452" cy="523220"/>
          </a:xfrm>
          <a:prstGeom prst="rect">
            <a:avLst/>
          </a:prstGeom>
          <a:noFill/>
        </p:spPr>
        <p:txBody>
          <a:bodyPr wrap="none" rtlCol="0">
            <a:spAutoFit/>
          </a:bodyPr>
          <a:lstStyle/>
          <a:p>
            <a:r>
              <a:rPr lang="en-US" sz="2800" dirty="0" smtClean="0"/>
              <a:t>Psychological Interrogation Techniques</a:t>
            </a:r>
            <a:endParaRPr lang="en-US" sz="2800" dirty="0"/>
          </a:p>
        </p:txBody>
      </p:sp>
      <p:sp>
        <p:nvSpPr>
          <p:cNvPr id="3" name="TextBox 2"/>
          <p:cNvSpPr txBox="1"/>
          <p:nvPr/>
        </p:nvSpPr>
        <p:spPr>
          <a:xfrm>
            <a:off x="101600" y="1046480"/>
            <a:ext cx="9042400" cy="5601533"/>
          </a:xfrm>
          <a:prstGeom prst="rect">
            <a:avLst/>
          </a:prstGeom>
          <a:noFill/>
        </p:spPr>
        <p:txBody>
          <a:bodyPr wrap="square" rtlCol="0">
            <a:spAutoFit/>
          </a:bodyPr>
          <a:lstStyle/>
          <a:p>
            <a:pPr defTabSz="457200">
              <a:spcAft>
                <a:spcPts val="600"/>
              </a:spcAft>
            </a:pPr>
            <a:r>
              <a:rPr lang="en-US" dirty="0" smtClean="0"/>
              <a:t>Human beings are:</a:t>
            </a:r>
          </a:p>
          <a:p>
            <a:pPr defTabSz="457200">
              <a:spcAft>
                <a:spcPts val="600"/>
              </a:spcAft>
            </a:pPr>
            <a:r>
              <a:rPr lang="en-US" dirty="0" smtClean="0"/>
              <a:t>	Talkative – especially after harrowing experiences</a:t>
            </a:r>
          </a:p>
          <a:p>
            <a:pPr defTabSz="457200">
              <a:spcAft>
                <a:spcPts val="600"/>
              </a:spcAft>
            </a:pPr>
            <a:r>
              <a:rPr lang="en-US" dirty="0"/>
              <a:t>	D</a:t>
            </a:r>
            <a:r>
              <a:rPr lang="en-US" dirty="0" smtClean="0"/>
              <a:t>ifferential when confronted by superior authority</a:t>
            </a:r>
          </a:p>
          <a:p>
            <a:pPr defTabSz="457200">
              <a:spcAft>
                <a:spcPts val="600"/>
              </a:spcAft>
            </a:pPr>
            <a:r>
              <a:rPr lang="en-US" dirty="0"/>
              <a:t>	</a:t>
            </a:r>
            <a:r>
              <a:rPr lang="en-US" dirty="0" smtClean="0"/>
              <a:t>Seek opportunities to rationalize acts about which they feel guilty</a:t>
            </a:r>
          </a:p>
          <a:p>
            <a:pPr defTabSz="457200">
              <a:spcAft>
                <a:spcPts val="600"/>
              </a:spcAft>
            </a:pPr>
            <a:r>
              <a:rPr lang="en-US" dirty="0"/>
              <a:t>	</a:t>
            </a:r>
            <a:r>
              <a:rPr lang="en-US" dirty="0" smtClean="0"/>
              <a:t>Under pressure (stress of capture) tend to forget what they have been taught</a:t>
            </a:r>
          </a:p>
          <a:p>
            <a:pPr defTabSz="457200">
              <a:spcAft>
                <a:spcPts val="600"/>
              </a:spcAft>
            </a:pPr>
            <a:r>
              <a:rPr lang="en-US" dirty="0"/>
              <a:t>	</a:t>
            </a:r>
            <a:r>
              <a:rPr lang="en-US" dirty="0" smtClean="0"/>
              <a:t>Attach less importance to information when someone else demonstrate they possess 			similar or	related information</a:t>
            </a:r>
          </a:p>
          <a:p>
            <a:pPr defTabSz="457200">
              <a:spcAft>
                <a:spcPts val="600"/>
              </a:spcAft>
            </a:pPr>
            <a:r>
              <a:rPr lang="en-US" dirty="0"/>
              <a:t>	</a:t>
            </a:r>
            <a:r>
              <a:rPr lang="en-US" dirty="0" smtClean="0"/>
              <a:t>Appreciate flattery and exoneration from guilt</a:t>
            </a:r>
          </a:p>
          <a:p>
            <a:pPr defTabSz="457200">
              <a:spcAft>
                <a:spcPts val="600"/>
              </a:spcAft>
            </a:pPr>
            <a:r>
              <a:rPr lang="en-US" dirty="0" smtClean="0"/>
              <a:t>	Resent belittling of cherished individuals or ideals</a:t>
            </a:r>
          </a:p>
          <a:p>
            <a:pPr defTabSz="457200">
              <a:spcAft>
                <a:spcPts val="600"/>
              </a:spcAft>
            </a:pPr>
            <a:r>
              <a:rPr lang="en-US" dirty="0"/>
              <a:t>	</a:t>
            </a:r>
            <a:r>
              <a:rPr lang="en-US" dirty="0" smtClean="0"/>
              <a:t>Likely to respond to kindness and understanding especially in unfamiliar circumstances</a:t>
            </a:r>
          </a:p>
          <a:p>
            <a:pPr defTabSz="457200">
              <a:spcAft>
                <a:spcPts val="600"/>
              </a:spcAft>
            </a:pPr>
            <a:r>
              <a:rPr lang="en-US" dirty="0"/>
              <a:t>	</a:t>
            </a:r>
            <a:r>
              <a:rPr lang="en-US" dirty="0" smtClean="0"/>
              <a:t>Tend to liberalize the rules in light of the situation they find themselves</a:t>
            </a:r>
          </a:p>
          <a:p>
            <a:pPr defTabSz="457200">
              <a:spcAft>
                <a:spcPts val="600"/>
              </a:spcAft>
            </a:pPr>
            <a:endParaRPr lang="en-US" sz="1000" dirty="0"/>
          </a:p>
          <a:p>
            <a:pPr defTabSz="457200">
              <a:spcAft>
                <a:spcPts val="600"/>
              </a:spcAft>
            </a:pPr>
            <a:r>
              <a:rPr lang="en-US" dirty="0" smtClean="0"/>
              <a:t>Interrogation techniques:</a:t>
            </a:r>
          </a:p>
          <a:p>
            <a:pPr defTabSz="457200">
              <a:spcAft>
                <a:spcPts val="600"/>
              </a:spcAft>
            </a:pPr>
            <a:r>
              <a:rPr lang="en-US" dirty="0"/>
              <a:t>	</a:t>
            </a:r>
            <a:r>
              <a:rPr lang="en-US" dirty="0" smtClean="0"/>
              <a:t>Direct approach		Stressing the futility of withholding information</a:t>
            </a:r>
          </a:p>
          <a:p>
            <a:pPr defTabSz="457200">
              <a:spcAft>
                <a:spcPts val="600"/>
              </a:spcAft>
            </a:pPr>
            <a:r>
              <a:rPr lang="en-US" dirty="0"/>
              <a:t>	</a:t>
            </a:r>
            <a:r>
              <a:rPr lang="en-US" dirty="0" smtClean="0"/>
              <a:t>Rapid fire questioning	Emotional approach	Good cop/bad cop</a:t>
            </a:r>
          </a:p>
          <a:p>
            <a:pPr defTabSz="457200">
              <a:spcAft>
                <a:spcPts val="600"/>
              </a:spcAft>
            </a:pPr>
            <a:r>
              <a:rPr lang="en-US" dirty="0"/>
              <a:t>	</a:t>
            </a:r>
            <a:r>
              <a:rPr lang="en-US" dirty="0" smtClean="0"/>
              <a:t>Variations (sympathy, sternness, pride and ego, national pride, face saving, bluff, fear)</a:t>
            </a:r>
            <a:endParaRPr lang="en-US" dirty="0"/>
          </a:p>
        </p:txBody>
      </p:sp>
    </p:spTree>
    <p:extLst>
      <p:ext uri="{BB962C8B-B14F-4D97-AF65-F5344CB8AC3E}">
        <p14:creationId xmlns:p14="http://schemas.microsoft.com/office/powerpoint/2010/main" val="18772757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347" y="1330365"/>
            <a:ext cx="3757613" cy="4682052"/>
          </a:xfrm>
          <a:prstGeom prst="rect">
            <a:avLst/>
          </a:prstGeom>
        </p:spPr>
      </p:pic>
      <p:sp>
        <p:nvSpPr>
          <p:cNvPr id="5" name="TextBox 4"/>
          <p:cNvSpPr txBox="1"/>
          <p:nvPr/>
        </p:nvSpPr>
        <p:spPr>
          <a:xfrm>
            <a:off x="496430" y="213360"/>
            <a:ext cx="8271650" cy="523220"/>
          </a:xfrm>
          <a:prstGeom prst="rect">
            <a:avLst/>
          </a:prstGeom>
          <a:noFill/>
        </p:spPr>
        <p:txBody>
          <a:bodyPr wrap="square" rtlCol="0">
            <a:spAutoFit/>
          </a:bodyPr>
          <a:lstStyle/>
          <a:p>
            <a:r>
              <a:rPr lang="en-US" sz="2800" dirty="0" smtClean="0"/>
              <a:t>U-515 sunk by the Guadalcanal Task Group 9 April 1944</a:t>
            </a:r>
            <a:endParaRPr lang="en-US" sz="28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4895" y="1330365"/>
            <a:ext cx="4433459" cy="3637875"/>
          </a:xfrm>
          <a:prstGeom prst="rect">
            <a:avLst/>
          </a:prstGeom>
        </p:spPr>
      </p:pic>
    </p:spTree>
    <p:extLst>
      <p:ext uri="{BB962C8B-B14F-4D97-AF65-F5344CB8AC3E}">
        <p14:creationId xmlns:p14="http://schemas.microsoft.com/office/powerpoint/2010/main" val="9258658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5087" y="382972"/>
            <a:ext cx="4107943" cy="527991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320" y="382972"/>
            <a:ext cx="3438953" cy="5279914"/>
          </a:xfrm>
          <a:prstGeom prst="rect">
            <a:avLst/>
          </a:prstGeom>
        </p:spPr>
      </p:pic>
      <p:sp>
        <p:nvSpPr>
          <p:cNvPr id="4" name="TextBox 3"/>
          <p:cNvSpPr txBox="1"/>
          <p:nvPr/>
        </p:nvSpPr>
        <p:spPr>
          <a:xfrm>
            <a:off x="528319" y="5801385"/>
            <a:ext cx="3438953" cy="923330"/>
          </a:xfrm>
          <a:prstGeom prst="rect">
            <a:avLst/>
          </a:prstGeom>
          <a:noFill/>
        </p:spPr>
        <p:txBody>
          <a:bodyPr wrap="square" rtlCol="0">
            <a:spAutoFit/>
          </a:bodyPr>
          <a:lstStyle/>
          <a:p>
            <a:pPr algn="ctr"/>
            <a:r>
              <a:rPr lang="en-US" dirty="0" smtClean="0"/>
              <a:t>Korvettenkapitän </a:t>
            </a:r>
            <a:r>
              <a:rPr lang="en-US" dirty="0"/>
              <a:t>Werner </a:t>
            </a:r>
            <a:r>
              <a:rPr lang="en-US" dirty="0" smtClean="0"/>
              <a:t>Henke</a:t>
            </a:r>
          </a:p>
          <a:p>
            <a:pPr algn="ctr"/>
            <a:r>
              <a:rPr lang="en-US" dirty="0" smtClean="0"/>
              <a:t>Knights Cross with Oak Leaves</a:t>
            </a:r>
          </a:p>
          <a:p>
            <a:pPr algn="ctr"/>
            <a:r>
              <a:rPr lang="en-US" dirty="0" smtClean="0"/>
              <a:t>27 ships (165,018 GRT)</a:t>
            </a:r>
            <a:endParaRPr lang="en-US" dirty="0"/>
          </a:p>
        </p:txBody>
      </p:sp>
      <p:sp>
        <p:nvSpPr>
          <p:cNvPr id="5" name="TextBox 4"/>
          <p:cNvSpPr txBox="1"/>
          <p:nvPr/>
        </p:nvSpPr>
        <p:spPr>
          <a:xfrm>
            <a:off x="4505087" y="5801385"/>
            <a:ext cx="4107943" cy="923330"/>
          </a:xfrm>
          <a:prstGeom prst="rect">
            <a:avLst/>
          </a:prstGeom>
          <a:noFill/>
        </p:spPr>
        <p:txBody>
          <a:bodyPr wrap="square" rtlCol="0">
            <a:spAutoFit/>
          </a:bodyPr>
          <a:lstStyle/>
          <a:p>
            <a:pPr algn="ctr"/>
            <a:r>
              <a:rPr lang="en-US" dirty="0" smtClean="0"/>
              <a:t>Captain Dan Gallery</a:t>
            </a:r>
          </a:p>
          <a:p>
            <a:pPr algn="ctr"/>
            <a:r>
              <a:rPr lang="en-US" dirty="0" smtClean="0"/>
              <a:t>Commander Task Group 22.3</a:t>
            </a:r>
          </a:p>
          <a:p>
            <a:pPr algn="ctr"/>
            <a:r>
              <a:rPr lang="en-US" dirty="0" smtClean="0"/>
              <a:t>USS Guadalcanal</a:t>
            </a:r>
            <a:endParaRPr lang="en-US" dirty="0"/>
          </a:p>
        </p:txBody>
      </p:sp>
    </p:spTree>
    <p:extLst>
      <p:ext uri="{BB962C8B-B14F-4D97-AF65-F5344CB8AC3E}">
        <p14:creationId xmlns:p14="http://schemas.microsoft.com/office/powerpoint/2010/main" val="4479238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5024" y="216408"/>
            <a:ext cx="6473952" cy="6425184"/>
          </a:xfrm>
          <a:prstGeom prst="rect">
            <a:avLst/>
          </a:prstGeom>
        </p:spPr>
      </p:pic>
    </p:spTree>
    <p:extLst>
      <p:ext uri="{BB962C8B-B14F-4D97-AF65-F5344CB8AC3E}">
        <p14:creationId xmlns:p14="http://schemas.microsoft.com/office/powerpoint/2010/main" val="42354319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772" y="132080"/>
            <a:ext cx="4377475" cy="662432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6500" y="132080"/>
            <a:ext cx="4114140" cy="5341805"/>
          </a:xfrm>
          <a:prstGeom prst="rect">
            <a:avLst/>
          </a:prstGeom>
        </p:spPr>
      </p:pic>
    </p:spTree>
    <p:extLst>
      <p:ext uri="{BB962C8B-B14F-4D97-AF65-F5344CB8AC3E}">
        <p14:creationId xmlns:p14="http://schemas.microsoft.com/office/powerpoint/2010/main" val="31706292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65120" y="162560"/>
            <a:ext cx="2893293" cy="523220"/>
          </a:xfrm>
          <a:prstGeom prst="rect">
            <a:avLst/>
          </a:prstGeom>
          <a:noFill/>
        </p:spPr>
        <p:txBody>
          <a:bodyPr wrap="none" rtlCol="0">
            <a:spAutoFit/>
          </a:bodyPr>
          <a:lstStyle/>
          <a:p>
            <a:r>
              <a:rPr lang="en-US" sz="2800" dirty="0" smtClean="0"/>
              <a:t>Cooperative POWs</a:t>
            </a:r>
            <a:endParaRPr lang="en-US" sz="28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017" y="934720"/>
            <a:ext cx="4300855" cy="5293360"/>
          </a:xfrm>
          <a:prstGeom prst="rect">
            <a:avLst/>
          </a:prstGeom>
        </p:spPr>
      </p:pic>
      <p:sp>
        <p:nvSpPr>
          <p:cNvPr id="4" name="TextBox 3"/>
          <p:cNvSpPr txBox="1"/>
          <p:nvPr/>
        </p:nvSpPr>
        <p:spPr>
          <a:xfrm>
            <a:off x="4521200" y="863600"/>
            <a:ext cx="4622800" cy="5832366"/>
          </a:xfrm>
          <a:prstGeom prst="rect">
            <a:avLst/>
          </a:prstGeom>
          <a:noFill/>
        </p:spPr>
        <p:txBody>
          <a:bodyPr wrap="square" rtlCol="0">
            <a:spAutoFit/>
          </a:bodyPr>
          <a:lstStyle/>
          <a:p>
            <a:pPr>
              <a:spcAft>
                <a:spcPts val="600"/>
              </a:spcAft>
            </a:pPr>
            <a:r>
              <a:rPr lang="en-US" dirty="0"/>
              <a:t>Werner Dreschler (L), 23 </a:t>
            </a:r>
            <a:r>
              <a:rPr lang="en-US" dirty="0" smtClean="0"/>
              <a:t>year </a:t>
            </a:r>
            <a:r>
              <a:rPr lang="en-US" dirty="0"/>
              <a:t>old torpedoman</a:t>
            </a:r>
          </a:p>
          <a:p>
            <a:pPr>
              <a:spcAft>
                <a:spcPts val="600"/>
              </a:spcAft>
            </a:pPr>
            <a:r>
              <a:rPr lang="en-US" dirty="0" smtClean="0"/>
              <a:t>from U-118, sunk 12 June 1943</a:t>
            </a:r>
          </a:p>
          <a:p>
            <a:pPr>
              <a:spcAft>
                <a:spcPts val="600"/>
              </a:spcAft>
            </a:pPr>
            <a:endParaRPr lang="en-US" sz="1000" dirty="0"/>
          </a:p>
          <a:p>
            <a:pPr>
              <a:spcAft>
                <a:spcPts val="600"/>
              </a:spcAft>
            </a:pPr>
            <a:r>
              <a:rPr lang="en-US" dirty="0" smtClean="0"/>
              <a:t>Cooperated with interrogators for 7 months</a:t>
            </a:r>
          </a:p>
          <a:p>
            <a:pPr>
              <a:spcAft>
                <a:spcPts val="600"/>
              </a:spcAft>
            </a:pPr>
            <a:r>
              <a:rPr lang="en-US" dirty="0" smtClean="0"/>
              <a:t>Assumed 2 false identities – Limer and Brabant</a:t>
            </a:r>
          </a:p>
          <a:p>
            <a:pPr>
              <a:spcAft>
                <a:spcPts val="600"/>
              </a:spcAft>
            </a:pPr>
            <a:r>
              <a:rPr lang="en-US" dirty="0" smtClean="0"/>
              <a:t>Engaged POWs from 9 other boats in conversation</a:t>
            </a:r>
          </a:p>
          <a:p>
            <a:pPr>
              <a:spcAft>
                <a:spcPts val="600"/>
              </a:spcAft>
            </a:pPr>
            <a:endParaRPr lang="en-US" sz="1000" dirty="0"/>
          </a:p>
          <a:p>
            <a:pPr>
              <a:spcAft>
                <a:spcPts val="600"/>
              </a:spcAft>
            </a:pPr>
            <a:r>
              <a:rPr lang="en-US" dirty="0" smtClean="0"/>
              <a:t>After his usefulness was exhausted he was sent to Papago Park POW Camp where many U-boat prisoners were held</a:t>
            </a:r>
          </a:p>
          <a:p>
            <a:pPr>
              <a:spcAft>
                <a:spcPts val="600"/>
              </a:spcAft>
            </a:pPr>
            <a:r>
              <a:rPr lang="en-US" dirty="0" smtClean="0"/>
              <a:t>Within 6.5 hours he was recognized by other U-boat men as a traitor and killed</a:t>
            </a:r>
          </a:p>
          <a:p>
            <a:pPr>
              <a:spcAft>
                <a:spcPts val="600"/>
              </a:spcAft>
            </a:pPr>
            <a:endParaRPr lang="en-US" sz="1000" dirty="0"/>
          </a:p>
          <a:p>
            <a:pPr>
              <a:spcAft>
                <a:spcPts val="600"/>
              </a:spcAft>
            </a:pPr>
            <a:r>
              <a:rPr lang="en-US" dirty="0" smtClean="0"/>
              <a:t>Seven U-boat POWs were changed with murder, court martialed </a:t>
            </a:r>
            <a:r>
              <a:rPr lang="en-US" smtClean="0"/>
              <a:t>and executed</a:t>
            </a:r>
            <a:endParaRPr lang="en-US" dirty="0" smtClean="0"/>
          </a:p>
          <a:p>
            <a:pPr>
              <a:spcAft>
                <a:spcPts val="600"/>
              </a:spcAft>
            </a:pPr>
            <a:r>
              <a:rPr lang="en-US" dirty="0" smtClean="0"/>
              <a:t>Told Richard </a:t>
            </a:r>
            <a:r>
              <a:rPr lang="en-US" dirty="0"/>
              <a:t>Whittingham's excellent book </a:t>
            </a:r>
            <a:r>
              <a:rPr lang="en-US" i="1" dirty="0"/>
              <a:t>Martial Justice, The Last Mass Execution in the United States</a:t>
            </a:r>
          </a:p>
        </p:txBody>
      </p:sp>
      <p:sp>
        <p:nvSpPr>
          <p:cNvPr id="5" name="Rectangle 4"/>
          <p:cNvSpPr/>
          <p:nvPr/>
        </p:nvSpPr>
        <p:spPr>
          <a:xfrm>
            <a:off x="18097" y="6360160"/>
            <a:ext cx="4614863" cy="369332"/>
          </a:xfrm>
          <a:prstGeom prst="rect">
            <a:avLst/>
          </a:prstGeom>
        </p:spPr>
        <p:txBody>
          <a:bodyPr wrap="square">
            <a:spAutoFit/>
          </a:bodyPr>
          <a:lstStyle/>
          <a:p>
            <a:endParaRPr lang="en-US" dirty="0"/>
          </a:p>
        </p:txBody>
      </p:sp>
    </p:spTree>
    <p:extLst>
      <p:ext uri="{BB962C8B-B14F-4D97-AF65-F5344CB8AC3E}">
        <p14:creationId xmlns:p14="http://schemas.microsoft.com/office/powerpoint/2010/main" val="42694295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7209" y="1038009"/>
            <a:ext cx="5171787" cy="4131309"/>
          </a:xfrm>
          <a:prstGeom prst="rect">
            <a:avLst/>
          </a:prstGeom>
        </p:spPr>
      </p:pic>
      <p:sp>
        <p:nvSpPr>
          <p:cNvPr id="4" name="TextBox 3"/>
          <p:cNvSpPr txBox="1"/>
          <p:nvPr/>
        </p:nvSpPr>
        <p:spPr>
          <a:xfrm>
            <a:off x="3281680" y="43333"/>
            <a:ext cx="2202847" cy="830997"/>
          </a:xfrm>
          <a:prstGeom prst="rect">
            <a:avLst/>
          </a:prstGeom>
          <a:noFill/>
        </p:spPr>
        <p:txBody>
          <a:bodyPr wrap="none" rtlCol="0">
            <a:spAutoFit/>
          </a:bodyPr>
          <a:lstStyle/>
          <a:p>
            <a:r>
              <a:rPr lang="en-US" sz="4800" dirty="0" smtClean="0"/>
              <a:t>The End</a:t>
            </a:r>
            <a:endParaRPr lang="en-US" sz="4800" dirty="0"/>
          </a:p>
        </p:txBody>
      </p:sp>
      <p:sp>
        <p:nvSpPr>
          <p:cNvPr id="2" name="Rectangle 1"/>
          <p:cNvSpPr/>
          <p:nvPr/>
        </p:nvSpPr>
        <p:spPr>
          <a:xfrm>
            <a:off x="304800" y="5515878"/>
            <a:ext cx="8514080" cy="1200329"/>
          </a:xfrm>
          <a:prstGeom prst="rect">
            <a:avLst/>
          </a:prstGeom>
        </p:spPr>
        <p:txBody>
          <a:bodyPr wrap="square">
            <a:spAutoFit/>
          </a:bodyPr>
          <a:lstStyle/>
          <a:p>
            <a:r>
              <a:rPr lang="en-US" dirty="0"/>
              <a:t>Learn more about U-boats including </a:t>
            </a:r>
            <a:r>
              <a:rPr lang="en-US" dirty="0" smtClean="0"/>
              <a:t>interrogation reports, attack reports and </a:t>
            </a:r>
            <a:r>
              <a:rPr lang="en-US" dirty="0"/>
              <a:t>the war diaries of </a:t>
            </a:r>
            <a:r>
              <a:rPr lang="en-US" dirty="0" smtClean="0"/>
              <a:t>boats at the U-boat Archive website:  </a:t>
            </a:r>
            <a:r>
              <a:rPr lang="en-US" dirty="0" smtClean="0">
                <a:hlinkClick r:id="rId3"/>
              </a:rPr>
              <a:t>http</a:t>
            </a:r>
            <a:r>
              <a:rPr lang="en-US" dirty="0">
                <a:hlinkClick r:id="rId3"/>
              </a:rPr>
              <a:t>://</a:t>
            </a:r>
            <a:r>
              <a:rPr lang="en-US" dirty="0" smtClean="0">
                <a:hlinkClick r:id="rId3"/>
              </a:rPr>
              <a:t>uboatarchive.net</a:t>
            </a:r>
            <a:r>
              <a:rPr lang="en-US" dirty="0" smtClean="0"/>
              <a:t> </a:t>
            </a:r>
            <a:endParaRPr lang="en-US" dirty="0"/>
          </a:p>
          <a:p>
            <a:endParaRPr lang="en-US" dirty="0"/>
          </a:p>
          <a:p>
            <a:r>
              <a:rPr lang="en-US" dirty="0"/>
              <a:t>Download the presentation </a:t>
            </a:r>
            <a:r>
              <a:rPr lang="en-US" dirty="0" smtClean="0"/>
              <a:t>at:  </a:t>
            </a:r>
            <a:r>
              <a:rPr lang="en-US" dirty="0" smtClean="0">
                <a:hlinkClick r:id="rId4"/>
              </a:rPr>
              <a:t>http</a:t>
            </a:r>
            <a:r>
              <a:rPr lang="en-US" dirty="0">
                <a:hlinkClick r:id="rId4"/>
              </a:rPr>
              <a:t>://</a:t>
            </a:r>
            <a:r>
              <a:rPr lang="en-US" dirty="0" smtClean="0">
                <a:hlinkClick r:id="rId4"/>
              </a:rPr>
              <a:t>uboatarchive.net/Presentations/Presentations.htm</a:t>
            </a:r>
            <a:r>
              <a:rPr lang="en-US" dirty="0" smtClean="0"/>
              <a:t>  </a:t>
            </a:r>
            <a:endParaRPr lang="en-US" dirty="0"/>
          </a:p>
        </p:txBody>
      </p:sp>
    </p:spTree>
    <p:extLst>
      <p:ext uri="{BB962C8B-B14F-4D97-AF65-F5344CB8AC3E}">
        <p14:creationId xmlns:p14="http://schemas.microsoft.com/office/powerpoint/2010/main" val="169424566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13539</TotalTime>
  <Words>1901</Words>
  <Application>Microsoft Office PowerPoint</Application>
  <PresentationFormat>On-screen Show (4:3)</PresentationFormat>
  <Paragraphs>263</Paragraphs>
  <Slides>39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Calibri</vt:lpstr>
      <vt:lpstr>Calibri Light</vt:lpstr>
      <vt:lpstr>Office Theme</vt:lpstr>
      <vt:lpstr>U-boat Prisoner Interrogation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U-boat Radio Room</dc:title>
  <dc:creator>Jerry</dc:creator>
  <cp:lastModifiedBy>Jerry</cp:lastModifiedBy>
  <cp:revision>820</cp:revision>
  <dcterms:created xsi:type="dcterms:W3CDTF">2016-02-20T16:09:07Z</dcterms:created>
  <dcterms:modified xsi:type="dcterms:W3CDTF">2017-03-29T21:13:48Z</dcterms:modified>
</cp:coreProperties>
</file>